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Default Extension="mp4" ContentType="video/mp4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7" r:id="rId2"/>
    <p:sldId id="257" r:id="rId3"/>
    <p:sldId id="258" r:id="rId4"/>
    <p:sldId id="260" r:id="rId5"/>
    <p:sldId id="259" r:id="rId6"/>
    <p:sldId id="278" r:id="rId7"/>
    <p:sldId id="289" r:id="rId8"/>
    <p:sldId id="311" r:id="rId9"/>
    <p:sldId id="303" r:id="rId10"/>
    <p:sldId id="307" r:id="rId11"/>
    <p:sldId id="308" r:id="rId12"/>
    <p:sldId id="309" r:id="rId13"/>
    <p:sldId id="313" r:id="rId14"/>
    <p:sldId id="314" r:id="rId15"/>
    <p:sldId id="315" r:id="rId16"/>
    <p:sldId id="301" r:id="rId17"/>
    <p:sldId id="306" r:id="rId18"/>
    <p:sldId id="310" r:id="rId19"/>
    <p:sldId id="262" r:id="rId20"/>
    <p:sldId id="263" r:id="rId21"/>
    <p:sldId id="264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00FF"/>
    <a:srgbClr val="A6A6A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3553" autoAdjust="0"/>
  </p:normalViewPr>
  <p:slideViewPr>
    <p:cSldViewPr snapToGrid="0">
      <p:cViewPr varScale="1">
        <p:scale>
          <a:sx n="92" d="100"/>
          <a:sy n="92" d="100"/>
        </p:scale>
        <p:origin x="-566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D48A42-5AC0-43F1-9088-00E5A5ACAF6A}" type="datetimeFigureOut">
              <a:rPr lang="ko-KR" altLang="en-US" smtClean="0"/>
              <a:pPr/>
              <a:t>2018-05-07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D94DB0-3610-454E-B20E-78D8E591F3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65529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94DB0-3610-454E-B20E-78D8E591F3F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17132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94DB0-3610-454E-B20E-78D8E591F3F3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75671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6AE5DF0-59F9-43DB-9669-43A773931B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1FFFD141-97A8-4552-8084-D0DA550707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5F2F15C-10AD-4374-B93C-2FE9F3E35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pPr/>
              <a:t>2018-05-07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D41A7B0-3E24-471D-A456-7DCD1788F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A794D58-6D31-4BC4-967C-84F9E4652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96903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DD0C474-E422-4315-8893-F3667FE2A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3DA5F895-9485-4CA6-AF0D-F71AEBF532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C166FB5-2369-4A99-8039-20F2B8122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pPr/>
              <a:t>2018-05-07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B0A2E41-003C-4B2D-90F6-492C3B077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BF36024-B0A7-4C2E-BFB3-0D1100D6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52817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7C7C9346-D78B-4C0D-AAE8-EF09ECBD0E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CF6D82BD-5E2D-4F70-AAF3-951EF3039E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908829F-6630-419A-8706-87DCF989B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pPr/>
              <a:t>2018-05-07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69BFF06-34B7-49BD-B6AF-06DEC53A5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BE1A9A1-3197-444A-9E20-8CD1CE554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99541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43D8D94-3B7F-4DCD-A063-A73F966FD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2F55DA7-D626-4DD6-ADC6-42C36DE10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DC4AEA6-E18A-4CEF-B75C-438B8F5E9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pPr/>
              <a:t>2018-05-07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0D98E0B-4C36-4977-8529-7DB3DDAD4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1E4B666-1F88-432D-A111-84CB3095B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43365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2BDEE46-B572-42FC-B055-E79E9BE10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D6B3368-D130-4489-A8B2-D30061BCD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153ED43-7558-4DA1-AD38-3F2DD45C4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pPr/>
              <a:t>2018-05-07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B71B435-748E-483D-8F83-D59113E76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A189CF4-A78E-4EE3-B1F5-F14D1E1FE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86964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D8A1221-3A83-4933-B201-ECADFAC4C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5655596-9CAA-415F-A018-E9465B25A6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BF70EAB-90E1-4AB5-87EA-C705C64CC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4A905696-E8AB-4DE1-A246-21B65AAD9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pPr/>
              <a:t>2018-05-07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7CA3436-51DB-4450-A5A5-869A148EF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FE41494-3530-4623-AF26-D7EAE2D2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36790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C26D1A9-BC2F-4599-930B-1E4B1F7A5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53A9CE7-F003-438B-835A-41D3F408B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A778AC7-2FC1-498A-BC6E-FD630167D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1A3F27B2-5804-46F6-BF45-5B71F6D2CC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90B1A6AA-73A3-4AB5-A303-7C87B4F8D0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5B814D21-7258-43B0-80BA-DABAA2C13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pPr/>
              <a:t>2018-05-07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AE3EBBB0-D95B-4A14-BDB3-8D295B28C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05F98B47-3E3D-4D9C-8308-75A4253EF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73050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D745F58-3EB3-4EBE-92F9-0CFEC2B1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E7B43239-4B7C-4298-BE3E-735EA6F54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pPr/>
              <a:t>2018-05-07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E63DCE96-0D8A-48D1-ADB1-AA62DA28C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C7C22C18-DA7F-4F59-84E9-192B25FCB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24521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652EDF05-8F7C-4379-9468-591EE87EC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pPr/>
              <a:t>2018-05-07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37A320A2-E520-43C3-A5E7-F81C40C99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8E2CA389-2F1F-42BE-B116-1584F075C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49236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877206B-6796-4540-BE10-BE1BAD3A1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65E0150-CBD3-47C8-8E30-4F445AA4A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DD3E168-2CF1-40F1-8FFB-275D156CEA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99CE58F-2F31-4EF6-B426-B9AA5484A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pPr/>
              <a:t>2018-05-07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3491B499-CAF8-47B8-BECA-778CBB5C7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CE877C23-06AE-42C5-A26D-5A2F9B4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62770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970CDDA-CD73-437E-B8A6-A93E0845F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742C8C9D-2E0D-4196-AF65-CA6FF79657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870D4702-7519-4F87-BD50-D460481E41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72093E8-FADF-42EC-8EE1-ACD5D5493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pPr/>
              <a:t>2018-05-07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BEE9AE00-EE53-49E7-ADF9-60B9AD01D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5C8058B-D102-4F01-A585-055FABF42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72734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6F8A07A0-96AC-4EEC-9E62-1997A4E90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7E74B80-ABDC-4674-9A46-666B1DE55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18C5ECD-6433-473C-8E6F-C1EC0951BA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4F654-82A4-44DD-8F43-7F67817BA705}" type="datetimeFigureOut">
              <a:rPr lang="ko-KR" altLang="en-US" smtClean="0"/>
              <a:pPr/>
              <a:t>2018-05-07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E1E7438-6E28-45B8-BB4B-4213F48D88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1686B5D-E762-4610-8EA6-B2908A951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CEAFD-D694-4C5B-94B1-B21D0BAD50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59241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1.xml"/><Relationship Id="rId1" Type="http://schemas.openxmlformats.org/officeDocument/2006/relationships/video" Target="../media/media1.mp4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vicemart.co.kr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icbanq.com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oon4518" TargetMode="External"/><Relationship Id="rId3" Type="http://schemas.openxmlformats.org/officeDocument/2006/relationships/image" Target="../media/image2.jpeg"/><Relationship Id="rId7" Type="http://schemas.openxmlformats.org/officeDocument/2006/relationships/hyperlink" Target="https://github.com/LeeHangseok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LimFull" TargetMode="External"/><Relationship Id="rId11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hyperlink" Target="https://github.com/sty2623" TargetMode="External"/><Relationship Id="rId4" Type="http://schemas.openxmlformats.org/officeDocument/2006/relationships/image" Target="../media/image3.jpeg"/><Relationship Id="rId9" Type="http://schemas.openxmlformats.org/officeDocument/2006/relationships/hyperlink" Target="https://github.com/WiJongYeong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mFull/Internet-News-Collector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AB249F36-4734-49CF-B488-2FBE0216B98B}"/>
              </a:ext>
            </a:extLst>
          </p:cNvPr>
          <p:cNvSpPr/>
          <p:nvPr/>
        </p:nvSpPr>
        <p:spPr>
          <a:xfrm>
            <a:off x="0" y="995680"/>
            <a:ext cx="12192000" cy="1463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3D794808-F425-4C7E-B4DB-C66988790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3440" y="3888822"/>
            <a:ext cx="4139702" cy="2387600"/>
          </a:xfrm>
        </p:spPr>
        <p:txBody>
          <a:bodyPr wrap="none">
            <a:noAutofit/>
          </a:bodyPr>
          <a:lstStyle/>
          <a:p>
            <a:pPr algn="r">
              <a:lnSpc>
                <a:spcPct val="142000"/>
              </a:lnSpc>
            </a:pPr>
            <a:r>
              <a:rPr lang="en-US" altLang="ko-KR" sz="1400" b="1" dirty="0">
                <a:latin typeface="Franklin Gothic Demi Cond" panose="020B0706030402020204" pitchFamily="34" charset="0"/>
              </a:rPr>
              <a:t>  4</a:t>
            </a:r>
            <a:r>
              <a:rPr lang="ko-KR" altLang="en-US" sz="1400" b="1" dirty="0">
                <a:latin typeface="Franklin Gothic Demi Cond" panose="020B0706030402020204" pitchFamily="34" charset="0"/>
              </a:rPr>
              <a:t>조</a:t>
            </a:r>
            <a:r>
              <a:rPr lang="en-US" altLang="ko-KR" sz="1400" b="1" dirty="0">
                <a:latin typeface="Franklin Gothic Demi Cond" panose="020B0706030402020204" pitchFamily="34" charset="0"/>
              </a:rPr>
              <a:t/>
            </a:r>
            <a:br>
              <a:rPr lang="en-US" altLang="ko-KR" sz="1400" b="1" dirty="0">
                <a:latin typeface="Franklin Gothic Demi Cond" panose="020B0706030402020204" pitchFamily="34" charset="0"/>
              </a:rPr>
            </a:br>
            <a:r>
              <a:rPr lang="en-US" altLang="ko-KR" sz="1400" b="1" dirty="0">
                <a:latin typeface="+mj-ea"/>
              </a:rPr>
              <a:t> </a:t>
            </a:r>
            <a:r>
              <a:rPr lang="ko-KR" altLang="en-US" sz="1400" b="1" dirty="0" err="1">
                <a:latin typeface="+mj-ea"/>
              </a:rPr>
              <a:t>오픈아이즈</a:t>
            </a:r>
            <a:r>
              <a:rPr lang="en-US" altLang="ko-KR" sz="1400" b="1" dirty="0">
                <a:latin typeface="+mj-ea"/>
              </a:rPr>
              <a:t/>
            </a:r>
            <a:br>
              <a:rPr lang="en-US" altLang="ko-KR" sz="1400" b="1" dirty="0">
                <a:latin typeface="+mj-ea"/>
              </a:rPr>
            </a:br>
            <a:r>
              <a:rPr lang="en-US" altLang="ko-KR" sz="1400" b="1" dirty="0">
                <a:latin typeface="+mj-ea"/>
              </a:rPr>
              <a:t> 2018. 5. 9.</a:t>
            </a:r>
            <a:br>
              <a:rPr lang="en-US" altLang="ko-KR" sz="1400" b="1" dirty="0">
                <a:latin typeface="+mj-ea"/>
              </a:rPr>
            </a:br>
            <a:r>
              <a:rPr lang="ko-KR" altLang="en-US" sz="1400" b="1" dirty="0">
                <a:latin typeface="+mj-ea"/>
              </a:rPr>
              <a:t>정현숙</a:t>
            </a:r>
            <a:r>
              <a:rPr lang="en-US" altLang="ko-KR" sz="1400" b="1" dirty="0">
                <a:latin typeface="+mj-ea"/>
              </a:rPr>
              <a:t/>
            </a:r>
            <a:br>
              <a:rPr lang="en-US" altLang="ko-KR" sz="1400" b="1" dirty="0">
                <a:latin typeface="+mj-ea"/>
              </a:rPr>
            </a:br>
            <a:r>
              <a:rPr lang="en-US" altLang="ko-KR" sz="1400" b="1" dirty="0">
                <a:latin typeface="+mj-ea"/>
              </a:rPr>
              <a:t>  IT</a:t>
            </a:r>
            <a:r>
              <a:rPr lang="ko-KR" altLang="en-US" sz="1400" b="1" dirty="0">
                <a:latin typeface="+mj-ea"/>
              </a:rPr>
              <a:t>멀티미디어실습실</a:t>
            </a:r>
            <a:r>
              <a:rPr lang="en-US" altLang="ko-KR" sz="1400" b="1" dirty="0">
                <a:latin typeface="+mj-ea"/>
              </a:rPr>
              <a:t>(10221)</a:t>
            </a:r>
            <a:br>
              <a:rPr lang="en-US" altLang="ko-KR" sz="1400" b="1" dirty="0">
                <a:latin typeface="+mj-ea"/>
              </a:rPr>
            </a:br>
            <a:r>
              <a:rPr lang="en-US" altLang="ko-KR" sz="1400" b="1" dirty="0">
                <a:latin typeface="+mj-ea"/>
              </a:rPr>
              <a:t>  </a:t>
            </a:r>
            <a:r>
              <a:rPr lang="ko-KR" altLang="en-US" sz="1400" b="1" dirty="0" err="1">
                <a:latin typeface="+mj-ea"/>
              </a:rPr>
              <a:t>임가득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>
                <a:latin typeface="+mj-ea"/>
              </a:rPr>
              <a:t>전준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 err="1">
                <a:latin typeface="+mj-ea"/>
              </a:rPr>
              <a:t>위종영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 err="1">
                <a:latin typeface="+mj-ea"/>
              </a:rPr>
              <a:t>이행석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>
                <a:latin typeface="+mj-ea"/>
              </a:rPr>
              <a:t>신태영</a:t>
            </a:r>
            <a:r>
              <a:rPr lang="en-US" altLang="ko-KR" sz="1800" b="1" dirty="0">
                <a:latin typeface="+mj-ea"/>
              </a:rPr>
              <a:t/>
            </a:r>
            <a:br>
              <a:rPr lang="en-US" altLang="ko-KR" sz="1800" b="1" dirty="0">
                <a:latin typeface="+mj-ea"/>
              </a:rPr>
            </a:br>
            <a:r>
              <a:rPr lang="en-US" altLang="ko-KR" sz="2200" b="1" dirty="0">
                <a:latin typeface="+mj-ea"/>
              </a:rPr>
              <a:t> </a:t>
            </a:r>
            <a:endParaRPr lang="ko-KR" altLang="en-US" sz="5300" b="1" dirty="0">
              <a:latin typeface="+mj-ea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xmlns="" id="{9869A649-1719-42C6-A57B-E4256FD51BFF}"/>
              </a:ext>
            </a:extLst>
          </p:cNvPr>
          <p:cNvSpPr txBox="1">
            <a:spLocks/>
          </p:cNvSpPr>
          <p:nvPr/>
        </p:nvSpPr>
        <p:spPr>
          <a:xfrm>
            <a:off x="-285675" y="263843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ko-KR" altLang="en-US" sz="4800" b="1" dirty="0">
                <a:latin typeface="Franklin Gothic Demi Cond" panose="020B0706030402020204" pitchFamily="34" charset="0"/>
              </a:rPr>
              <a:t>실시간 국내 인터넷 뉴스 빅데이터 수집</a:t>
            </a:r>
            <a:r>
              <a:rPr lang="en-US" altLang="ko-KR" sz="4800" b="1" dirty="0">
                <a:latin typeface="Franklin Gothic Demi Cond" panose="020B0706030402020204" pitchFamily="34" charset="0"/>
              </a:rPr>
              <a:t/>
            </a:r>
            <a:br>
              <a:rPr lang="en-US" altLang="ko-KR" sz="4800" b="1" dirty="0">
                <a:latin typeface="Franklin Gothic Demi Cond" panose="020B0706030402020204" pitchFamily="34" charset="0"/>
              </a:rPr>
            </a:br>
            <a:r>
              <a:rPr lang="en-US" altLang="ko-KR" sz="1800" b="1" dirty="0">
                <a:latin typeface="Franklin Gothic Demi Cond" panose="020B0706030402020204" pitchFamily="34" charset="0"/>
              </a:rPr>
              <a:t> </a:t>
            </a:r>
            <a:endParaRPr lang="ko-KR" altLang="en-US" sz="4400" b="1" dirty="0">
              <a:latin typeface="Franklin Gothic Demi Cond" panose="020B0706030402020204" pitchFamily="34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-1176368" y="69381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224D252C-A733-46E9-82A4-D4C6C5C3B8B1}"/>
              </a:ext>
            </a:extLst>
          </p:cNvPr>
          <p:cNvCxnSpPr>
            <a:cxnSpLocks/>
          </p:cNvCxnSpPr>
          <p:nvPr/>
        </p:nvCxnSpPr>
        <p:spPr>
          <a:xfrm>
            <a:off x="6471920" y="6259799"/>
            <a:ext cx="4840742" cy="0"/>
          </a:xfrm>
          <a:prstGeom prst="line">
            <a:avLst/>
          </a:prstGeom>
          <a:ln w="4762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xmlns="" id="{1B50B592-9EA0-4ED8-8F82-64F207920A6D}"/>
              </a:ext>
            </a:extLst>
          </p:cNvPr>
          <p:cNvSpPr txBox="1">
            <a:spLocks/>
          </p:cNvSpPr>
          <p:nvPr/>
        </p:nvSpPr>
        <p:spPr>
          <a:xfrm>
            <a:off x="-4025151" y="-173490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000" b="1" dirty="0">
                <a:latin typeface="Franklin Gothic Demi Cond" panose="020B0706030402020204" pitchFamily="34" charset="0"/>
              </a:rPr>
              <a:t>[ 2018</a:t>
            </a:r>
            <a:r>
              <a:rPr lang="ko-KR" altLang="en-US" sz="2000" b="1" dirty="0">
                <a:latin typeface="Franklin Gothic Demi Cond" panose="020B0706030402020204" pitchFamily="34" charset="0"/>
              </a:rPr>
              <a:t> 산학 </a:t>
            </a:r>
            <a:r>
              <a:rPr lang="ko-KR" altLang="en-US" sz="2000" b="1" dirty="0" err="1">
                <a:latin typeface="Franklin Gothic Demi Cond" panose="020B0706030402020204" pitchFamily="34" charset="0"/>
              </a:rPr>
              <a:t>캡스톤</a:t>
            </a:r>
            <a:r>
              <a:rPr lang="ko-KR" altLang="en-US" sz="2000" b="1" dirty="0">
                <a:latin typeface="Franklin Gothic Demi Cond" panose="020B0706030402020204" pitchFamily="34" charset="0"/>
              </a:rPr>
              <a:t> 디자인</a:t>
            </a:r>
            <a:r>
              <a:rPr lang="en-US" altLang="ko-KR" sz="2000" b="1" dirty="0">
                <a:latin typeface="Franklin Gothic Demi Cond" panose="020B0706030402020204" pitchFamily="34" charset="0"/>
              </a:rPr>
              <a:t>1</a:t>
            </a:r>
            <a:r>
              <a:rPr lang="ko-KR" altLang="en-US" sz="2000" b="1" dirty="0">
                <a:latin typeface="Franklin Gothic Demi Cond" panose="020B0706030402020204" pitchFamily="34" charset="0"/>
              </a:rPr>
              <a:t>  </a:t>
            </a:r>
            <a:r>
              <a:rPr lang="en-US" altLang="ko-KR" sz="2000" b="1" dirty="0">
                <a:latin typeface="Franklin Gothic Demi Cond" panose="020B0706030402020204" pitchFamily="34" charset="0"/>
              </a:rPr>
              <a:t>02</a:t>
            </a:r>
            <a:r>
              <a:rPr lang="ko-KR" altLang="en-US" sz="2000" b="1" dirty="0">
                <a:latin typeface="Franklin Gothic Demi Cond" panose="020B0706030402020204" pitchFamily="34" charset="0"/>
              </a:rPr>
              <a:t>분반</a:t>
            </a:r>
            <a:r>
              <a:rPr lang="en-US" altLang="ko-KR" sz="2000" b="1" dirty="0">
                <a:latin typeface="Franklin Gothic Demi Cond" panose="020B0706030402020204" pitchFamily="34" charset="0"/>
              </a:rPr>
              <a:t>]</a:t>
            </a:r>
            <a:endParaRPr lang="ko-KR" altLang="en-US" sz="1800" b="1" dirty="0">
              <a:latin typeface="Franklin Gothic Demi Cond" panose="020B0706030402020204" pitchFamily="34" charset="0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xmlns="" id="{43353CF6-EFB9-4CE3-83D8-FDEE45377B73}"/>
              </a:ext>
            </a:extLst>
          </p:cNvPr>
          <p:cNvSpPr txBox="1">
            <a:spLocks/>
          </p:cNvSpPr>
          <p:nvPr/>
        </p:nvSpPr>
        <p:spPr>
          <a:xfrm>
            <a:off x="6406925" y="3817702"/>
            <a:ext cx="98955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140000"/>
              </a:lnSpc>
            </a:pPr>
            <a:r>
              <a:rPr lang="ko-KR" altLang="en-US" sz="1600" b="1" dirty="0" err="1">
                <a:latin typeface="+mj-ea"/>
              </a:rPr>
              <a:t>발표조</a:t>
            </a: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ko-KR" altLang="en-US" sz="1600" b="1" dirty="0" err="1">
                <a:latin typeface="+mj-ea"/>
              </a:rPr>
              <a:t>팀명</a:t>
            </a: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ko-KR" altLang="en-US" sz="1600" b="1" dirty="0">
                <a:latin typeface="+mj-ea"/>
              </a:rPr>
              <a:t>발표일자</a:t>
            </a: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ko-KR" altLang="en-US" sz="1600" b="1" dirty="0">
                <a:latin typeface="+mj-ea"/>
              </a:rPr>
              <a:t>담당교수</a:t>
            </a: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ko-KR" altLang="en-US" sz="1600" b="1" dirty="0">
                <a:latin typeface="+mj-ea"/>
              </a:rPr>
              <a:t>발표장소</a:t>
            </a: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ko-KR" altLang="en-US" sz="1600" b="1" dirty="0">
                <a:latin typeface="+mj-ea"/>
              </a:rPr>
              <a:t>조원</a:t>
            </a: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endParaRPr lang="ko-KR" altLang="en-US" sz="1900" b="1" spc="260" dirty="0">
              <a:latin typeface="+mj-ea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xmlns="" id="{7A2629CD-D3A1-499F-A85B-643EB997B853}"/>
              </a:ext>
            </a:extLst>
          </p:cNvPr>
          <p:cNvSpPr txBox="1">
            <a:spLocks/>
          </p:cNvSpPr>
          <p:nvPr/>
        </p:nvSpPr>
        <p:spPr>
          <a:xfrm>
            <a:off x="3638674" y="3766902"/>
            <a:ext cx="413970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2100" b="1" dirty="0">
                <a:latin typeface="+mj-ea"/>
              </a:rPr>
              <a:t>:</a:t>
            </a:r>
            <a:endParaRPr lang="ko-KR" altLang="en-US" sz="2100" b="1" dirty="0">
              <a:latin typeface="+mj-ea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xmlns="" id="{F71A8D0A-422E-4F70-BD9C-C9B87AC6416B}"/>
              </a:ext>
            </a:extLst>
          </p:cNvPr>
          <p:cNvSpPr txBox="1">
            <a:spLocks/>
          </p:cNvSpPr>
          <p:nvPr/>
        </p:nvSpPr>
        <p:spPr>
          <a:xfrm>
            <a:off x="6396764" y="5862319"/>
            <a:ext cx="1030195" cy="3697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140000"/>
              </a:lnSpc>
            </a:pPr>
            <a:r>
              <a:rPr lang="ko-KR" altLang="en-US" sz="2000" b="1" dirty="0">
                <a:latin typeface="+mj-ea"/>
              </a:rPr>
              <a:t>발표자</a:t>
            </a: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xmlns="" id="{C69F1E00-A541-4DF4-B8F3-92820EE11DB1}"/>
              </a:ext>
            </a:extLst>
          </p:cNvPr>
          <p:cNvSpPr txBox="1">
            <a:spLocks/>
          </p:cNvSpPr>
          <p:nvPr/>
        </p:nvSpPr>
        <p:spPr>
          <a:xfrm>
            <a:off x="10326255" y="5862319"/>
            <a:ext cx="1016887" cy="3697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140000"/>
              </a:lnSpc>
            </a:pPr>
            <a:r>
              <a:rPr lang="ko-KR" altLang="en-US" sz="2000" b="1" dirty="0" err="1">
                <a:latin typeface="+mj-ea"/>
              </a:rPr>
              <a:t>이행석</a:t>
            </a:r>
            <a:endParaRPr lang="ko-KR" altLang="en-US" sz="2000" b="1" dirty="0">
              <a:latin typeface="+mj-ea"/>
            </a:endParaRP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xmlns="" id="{765C6235-099F-4D02-9C2B-F914A3A2DEB8}"/>
              </a:ext>
            </a:extLst>
          </p:cNvPr>
          <p:cNvSpPr txBox="1">
            <a:spLocks/>
          </p:cNvSpPr>
          <p:nvPr/>
        </p:nvSpPr>
        <p:spPr>
          <a:xfrm>
            <a:off x="-23150" y="374407"/>
            <a:ext cx="5468112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40000"/>
              </a:lnSpc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경향신문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국민일보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동아일보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문화일보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서울신문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세계일보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조선일보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중앙일보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한겨레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한국일보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1,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뉴시스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연합뉴스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연합뉴스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TV,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채널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A,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한국경제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TV, JTBC,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KBC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MBC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MBN, SBS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CNBC, SBS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TV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조선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YTN,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매일경제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머니투데이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서울경제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아시아경제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이데일리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조선비즈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조세일보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파이낸셜뉴스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한국경제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헤럴드경제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노컷뉴스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데일리안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머니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s,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미디어오늘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오마이뉴스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프레시안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디지털데일리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디지털타임스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블로터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아이뉴스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24,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전자신문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ZDNet Korea,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로이터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신화사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연합스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AP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연합뉴스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EPA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연합뉴스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뉴스위크 한국판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매경이코노미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시사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IN,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시사저널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신동아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월간 산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이코노미스트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주간경향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주간동아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주간조선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중앙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SUNDAY,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한겨레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21,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한경비즈니스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기자협회보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동아사이언스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여성신문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일다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참세상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코리아헤럴드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코메디닷컴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헬스조선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강원일보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매일신문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부산일보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정책브리핑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코리아넷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927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5 -4.81481E-6 L -3.32097 0.00093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55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AB249F36-4734-49CF-B488-2FBE0216B98B}"/>
              </a:ext>
            </a:extLst>
          </p:cNvPr>
          <p:cNvSpPr/>
          <p:nvPr/>
        </p:nvSpPr>
        <p:spPr>
          <a:xfrm>
            <a:off x="19397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45035" y="4043069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2778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xmlns="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xmlns="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CABD80E3-D16B-4218-8C1E-3389BBCCC72D}"/>
              </a:ext>
            </a:extLst>
          </p:cNvPr>
          <p:cNvSpPr txBox="1"/>
          <p:nvPr/>
        </p:nvSpPr>
        <p:spPr>
          <a:xfrm>
            <a:off x="2782275" y="5089220"/>
            <a:ext cx="9393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/>
              <a:t>많이 나온 단어들의 링크 추출</a:t>
            </a:r>
            <a:endParaRPr lang="en-US" altLang="ko-KR" sz="2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1A9AF10-57D0-4D0C-AA8A-A370F236187F}"/>
              </a:ext>
            </a:extLst>
          </p:cNvPr>
          <p:cNvSpPr txBox="1"/>
          <p:nvPr/>
        </p:nvSpPr>
        <p:spPr>
          <a:xfrm>
            <a:off x="2626580" y="1095634"/>
            <a:ext cx="93934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wordurl</a:t>
            </a:r>
            <a:r>
              <a:rPr lang="en-US" altLang="ko-KR" dirty="0"/>
              <a:t> &lt;- matrix(</a:t>
            </a:r>
            <a:r>
              <a:rPr lang="en-US" altLang="ko-KR" dirty="0" err="1"/>
              <a:t>nrow</a:t>
            </a:r>
            <a:r>
              <a:rPr lang="en-US" altLang="ko-KR" dirty="0"/>
              <a:t>=3, </a:t>
            </a:r>
            <a:r>
              <a:rPr lang="en-US" altLang="ko-KR" dirty="0" err="1"/>
              <a:t>ncol</a:t>
            </a:r>
            <a:r>
              <a:rPr lang="en-US" altLang="ko-KR" dirty="0"/>
              <a:t>=20)       </a:t>
            </a:r>
          </a:p>
          <a:p>
            <a:r>
              <a:rPr lang="en-US" altLang="ko-KR" dirty="0" err="1"/>
              <a:t>sortedword</a:t>
            </a:r>
            <a:r>
              <a:rPr lang="en-US" altLang="ko-KR" dirty="0"/>
              <a:t> &lt;- doc[rev(order(</a:t>
            </a:r>
            <a:r>
              <a:rPr lang="en-US" altLang="ko-KR" dirty="0" err="1"/>
              <a:t>rowSums</a:t>
            </a:r>
            <a:r>
              <a:rPr lang="en-US" altLang="ko-KR" dirty="0"/>
              <a:t>(doc))),]           </a:t>
            </a:r>
          </a:p>
          <a:p>
            <a:r>
              <a:rPr lang="en-US" altLang="ko-KR" dirty="0"/>
              <a:t>for (</a:t>
            </a:r>
            <a:r>
              <a:rPr lang="en-US" altLang="ko-KR" dirty="0" err="1"/>
              <a:t>i</a:t>
            </a:r>
            <a:r>
              <a:rPr lang="en-US" altLang="ko-KR" dirty="0"/>
              <a:t> in 1:3){                      </a:t>
            </a:r>
          </a:p>
          <a:p>
            <a:r>
              <a:rPr lang="en-US" altLang="ko-KR" dirty="0"/>
              <a:t>  k &lt;- 0                               </a:t>
            </a:r>
          </a:p>
          <a:p>
            <a:r>
              <a:rPr lang="en-US" altLang="ko-KR" dirty="0"/>
              <a:t>  for (j in 1:20){                      </a:t>
            </a:r>
          </a:p>
          <a:p>
            <a:r>
              <a:rPr lang="en-US" altLang="ko-KR" dirty="0"/>
              <a:t>    if (</a:t>
            </a:r>
            <a:r>
              <a:rPr lang="en-US" altLang="ko-KR" dirty="0" err="1"/>
              <a:t>sortedword</a:t>
            </a:r>
            <a:r>
              <a:rPr lang="en-US" altLang="ko-KR" dirty="0"/>
              <a:t>[</a:t>
            </a:r>
            <a:r>
              <a:rPr lang="en-US" altLang="ko-KR" dirty="0" err="1"/>
              <a:t>i,j</a:t>
            </a:r>
            <a:r>
              <a:rPr lang="en-US" altLang="ko-KR" dirty="0"/>
              <a:t>] != 0) {            </a:t>
            </a:r>
          </a:p>
          <a:p>
            <a:r>
              <a:rPr lang="en-US" altLang="ko-KR" dirty="0"/>
              <a:t>      k &lt;- k+1</a:t>
            </a:r>
          </a:p>
          <a:p>
            <a:r>
              <a:rPr lang="en-US" altLang="ko-KR" dirty="0"/>
              <a:t>      </a:t>
            </a:r>
            <a:r>
              <a:rPr lang="en-US" altLang="ko-KR" dirty="0" err="1"/>
              <a:t>wordurl</a:t>
            </a:r>
            <a:r>
              <a:rPr lang="en-US" altLang="ko-KR" dirty="0"/>
              <a:t>[</a:t>
            </a:r>
            <a:r>
              <a:rPr lang="en-US" altLang="ko-KR" dirty="0" err="1"/>
              <a:t>i,k</a:t>
            </a:r>
            <a:r>
              <a:rPr lang="en-US" altLang="ko-KR" dirty="0"/>
              <a:t>] &lt;- c(</a:t>
            </a:r>
            <a:r>
              <a:rPr lang="en-US" altLang="ko-KR" dirty="0" err="1"/>
              <a:t>news_url</a:t>
            </a:r>
            <a:r>
              <a:rPr lang="en-US" altLang="ko-KR" dirty="0"/>
              <a:t>[j])}}}        </a:t>
            </a:r>
          </a:p>
          <a:p>
            <a:pPr marL="342900" indent="-34290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doc &lt;- </a:t>
            </a:r>
            <a:r>
              <a:rPr lang="en-US" altLang="ko-KR" dirty="0" err="1"/>
              <a:t>rowSums</a:t>
            </a:r>
            <a:r>
              <a:rPr lang="en-US" altLang="ko-KR" dirty="0"/>
              <a:t>(doc) </a:t>
            </a:r>
          </a:p>
          <a:p>
            <a:r>
              <a:rPr lang="en-US" altLang="ko-KR" dirty="0"/>
              <a:t>doc &lt;- doc[order(</a:t>
            </a:r>
            <a:r>
              <a:rPr lang="en-US" altLang="ko-KR" dirty="0" err="1"/>
              <a:t>doc,decreasing</a:t>
            </a:r>
            <a:r>
              <a:rPr lang="en-US" altLang="ko-KR" dirty="0"/>
              <a:t>=T)] </a:t>
            </a:r>
          </a:p>
          <a:p>
            <a:r>
              <a:rPr lang="en-US" altLang="ko-KR" dirty="0"/>
              <a:t>doc &lt;- </a:t>
            </a:r>
            <a:r>
              <a:rPr lang="en-US" altLang="ko-KR" dirty="0" err="1"/>
              <a:t>as.data.frame</a:t>
            </a:r>
            <a:r>
              <a:rPr lang="en-US" altLang="ko-KR" dirty="0"/>
              <a:t>(doc[1:30])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595E0249-17CF-45EC-BEC7-C6BCA4D82845}"/>
              </a:ext>
            </a:extLst>
          </p:cNvPr>
          <p:cNvSpPr txBox="1"/>
          <p:nvPr/>
        </p:nvSpPr>
        <p:spPr>
          <a:xfrm>
            <a:off x="7651262" y="1332943"/>
            <a:ext cx="410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1400" dirty="0">
                <a:solidFill>
                  <a:srgbClr val="FF0000"/>
                </a:solidFill>
              </a:rPr>
              <a:t>총 등장 횟수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행의 합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r>
              <a:rPr lang="ko-KR" altLang="en-US" sz="1400" dirty="0">
                <a:solidFill>
                  <a:srgbClr val="FF0000"/>
                </a:solidFill>
              </a:rPr>
              <a:t>를 기준으로 정렬한 </a:t>
            </a:r>
            <a:r>
              <a:rPr lang="en-US" altLang="ko-KR" sz="1400" dirty="0" err="1">
                <a:solidFill>
                  <a:srgbClr val="FF0000"/>
                </a:solidFill>
              </a:rPr>
              <a:t>sortedword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벡터생성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9381F756-DF6A-4601-ACE8-AE4671BFC9B3}"/>
              </a:ext>
            </a:extLst>
          </p:cNvPr>
          <p:cNvSpPr/>
          <p:nvPr/>
        </p:nvSpPr>
        <p:spPr>
          <a:xfrm>
            <a:off x="2626580" y="1396578"/>
            <a:ext cx="4915266" cy="320508"/>
          </a:xfrm>
          <a:prstGeom prst="rect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xmlns="" id="{8F649DCF-AC39-4499-B3F6-B4897A02E2E6}"/>
              </a:ext>
            </a:extLst>
          </p:cNvPr>
          <p:cNvCxnSpPr>
            <a:cxnSpLocks/>
          </p:cNvCxnSpPr>
          <p:nvPr/>
        </p:nvCxnSpPr>
        <p:spPr>
          <a:xfrm>
            <a:off x="7541846" y="1498569"/>
            <a:ext cx="3307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840082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AB249F36-4734-49CF-B488-2FBE0216B98B}"/>
              </a:ext>
            </a:extLst>
          </p:cNvPr>
          <p:cNvSpPr/>
          <p:nvPr/>
        </p:nvSpPr>
        <p:spPr>
          <a:xfrm>
            <a:off x="19397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45035" y="4043069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2778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xmlns="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xmlns="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CABD80E3-D16B-4218-8C1E-3389BBCCC72D}"/>
              </a:ext>
            </a:extLst>
          </p:cNvPr>
          <p:cNvSpPr txBox="1"/>
          <p:nvPr/>
        </p:nvSpPr>
        <p:spPr>
          <a:xfrm>
            <a:off x="2782275" y="5089220"/>
            <a:ext cx="9393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/>
              <a:t>많이 나온 단어들의 링크 추출</a:t>
            </a:r>
            <a:endParaRPr lang="en-US" altLang="ko-KR" sz="2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1A9AF10-57D0-4D0C-AA8A-A370F236187F}"/>
              </a:ext>
            </a:extLst>
          </p:cNvPr>
          <p:cNvSpPr txBox="1"/>
          <p:nvPr/>
        </p:nvSpPr>
        <p:spPr>
          <a:xfrm>
            <a:off x="2626580" y="1095634"/>
            <a:ext cx="93934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wordurl</a:t>
            </a:r>
            <a:r>
              <a:rPr lang="en-US" altLang="ko-KR" dirty="0"/>
              <a:t> &lt;- matrix(</a:t>
            </a:r>
            <a:r>
              <a:rPr lang="en-US" altLang="ko-KR" dirty="0" err="1"/>
              <a:t>nrow</a:t>
            </a:r>
            <a:r>
              <a:rPr lang="en-US" altLang="ko-KR" dirty="0"/>
              <a:t>=3, </a:t>
            </a:r>
            <a:r>
              <a:rPr lang="en-US" altLang="ko-KR" dirty="0" err="1"/>
              <a:t>ncol</a:t>
            </a:r>
            <a:r>
              <a:rPr lang="en-US" altLang="ko-KR" dirty="0"/>
              <a:t>=20)       </a:t>
            </a:r>
          </a:p>
          <a:p>
            <a:r>
              <a:rPr lang="en-US" altLang="ko-KR" dirty="0" err="1"/>
              <a:t>sortedword</a:t>
            </a:r>
            <a:r>
              <a:rPr lang="en-US" altLang="ko-KR" dirty="0"/>
              <a:t> &lt;- doc[rev(order(</a:t>
            </a:r>
            <a:r>
              <a:rPr lang="en-US" altLang="ko-KR" dirty="0" err="1"/>
              <a:t>rowSums</a:t>
            </a:r>
            <a:r>
              <a:rPr lang="en-US" altLang="ko-KR" dirty="0"/>
              <a:t>(doc))),]           </a:t>
            </a:r>
          </a:p>
          <a:p>
            <a:r>
              <a:rPr lang="en-US" altLang="ko-KR" dirty="0"/>
              <a:t>for (</a:t>
            </a:r>
            <a:r>
              <a:rPr lang="en-US" altLang="ko-KR" dirty="0" err="1"/>
              <a:t>i</a:t>
            </a:r>
            <a:r>
              <a:rPr lang="en-US" altLang="ko-KR" dirty="0"/>
              <a:t> in 1:3){                      </a:t>
            </a:r>
          </a:p>
          <a:p>
            <a:r>
              <a:rPr lang="en-US" altLang="ko-KR" dirty="0"/>
              <a:t>  k &lt;- 0                               </a:t>
            </a:r>
          </a:p>
          <a:p>
            <a:r>
              <a:rPr lang="en-US" altLang="ko-KR" dirty="0"/>
              <a:t>  for (j in 1:20){                      </a:t>
            </a:r>
          </a:p>
          <a:p>
            <a:r>
              <a:rPr lang="en-US" altLang="ko-KR" dirty="0"/>
              <a:t>    if (</a:t>
            </a:r>
            <a:r>
              <a:rPr lang="en-US" altLang="ko-KR" dirty="0" err="1"/>
              <a:t>sortedword</a:t>
            </a:r>
            <a:r>
              <a:rPr lang="en-US" altLang="ko-KR" dirty="0"/>
              <a:t>[</a:t>
            </a:r>
            <a:r>
              <a:rPr lang="en-US" altLang="ko-KR" dirty="0" err="1"/>
              <a:t>i,j</a:t>
            </a:r>
            <a:r>
              <a:rPr lang="en-US" altLang="ko-KR" dirty="0"/>
              <a:t>] != 0) {            </a:t>
            </a:r>
          </a:p>
          <a:p>
            <a:r>
              <a:rPr lang="en-US" altLang="ko-KR" dirty="0"/>
              <a:t>      k &lt;- k+1</a:t>
            </a:r>
          </a:p>
          <a:p>
            <a:r>
              <a:rPr lang="en-US" altLang="ko-KR" dirty="0"/>
              <a:t>      </a:t>
            </a:r>
            <a:r>
              <a:rPr lang="en-US" altLang="ko-KR" dirty="0" err="1"/>
              <a:t>wordurl</a:t>
            </a:r>
            <a:r>
              <a:rPr lang="en-US" altLang="ko-KR" dirty="0"/>
              <a:t>[</a:t>
            </a:r>
            <a:r>
              <a:rPr lang="en-US" altLang="ko-KR" dirty="0" err="1"/>
              <a:t>i,k</a:t>
            </a:r>
            <a:r>
              <a:rPr lang="en-US" altLang="ko-KR" dirty="0"/>
              <a:t>] &lt;- c(</a:t>
            </a:r>
            <a:r>
              <a:rPr lang="en-US" altLang="ko-KR" dirty="0" err="1"/>
              <a:t>news_url</a:t>
            </a:r>
            <a:r>
              <a:rPr lang="en-US" altLang="ko-KR" dirty="0"/>
              <a:t>[j])}}}        </a:t>
            </a:r>
          </a:p>
          <a:p>
            <a:pPr marL="342900" indent="-34290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doc &lt;- </a:t>
            </a:r>
            <a:r>
              <a:rPr lang="en-US" altLang="ko-KR" dirty="0" err="1"/>
              <a:t>rowSums</a:t>
            </a:r>
            <a:r>
              <a:rPr lang="en-US" altLang="ko-KR" dirty="0"/>
              <a:t>(doc) </a:t>
            </a:r>
          </a:p>
          <a:p>
            <a:r>
              <a:rPr lang="en-US" altLang="ko-KR" dirty="0"/>
              <a:t>doc &lt;- doc[order(</a:t>
            </a:r>
            <a:r>
              <a:rPr lang="en-US" altLang="ko-KR" dirty="0" err="1"/>
              <a:t>doc,decreasing</a:t>
            </a:r>
            <a:r>
              <a:rPr lang="en-US" altLang="ko-KR" dirty="0"/>
              <a:t>=T)] </a:t>
            </a:r>
          </a:p>
          <a:p>
            <a:r>
              <a:rPr lang="en-US" altLang="ko-KR" dirty="0"/>
              <a:t>doc &lt;- </a:t>
            </a:r>
            <a:r>
              <a:rPr lang="en-US" altLang="ko-KR" dirty="0" err="1"/>
              <a:t>as.data.frame</a:t>
            </a:r>
            <a:r>
              <a:rPr lang="en-US" altLang="ko-KR" dirty="0"/>
              <a:t>(doc[1:30])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4B041F5D-4120-4338-840D-FDF9C00D93B4}"/>
              </a:ext>
            </a:extLst>
          </p:cNvPr>
          <p:cNvSpPr txBox="1"/>
          <p:nvPr/>
        </p:nvSpPr>
        <p:spPr>
          <a:xfrm>
            <a:off x="7651262" y="2021264"/>
            <a:ext cx="4306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1400" dirty="0" err="1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 : </a:t>
            </a:r>
            <a:r>
              <a:rPr lang="en-US" altLang="ko-KR" sz="1400" dirty="0" err="1">
                <a:solidFill>
                  <a:schemeClr val="accent1">
                    <a:lumMod val="75000"/>
                  </a:schemeClr>
                </a:solidFill>
              </a:rPr>
              <a:t>url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 추출할 키워드의 수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, j : 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검사할 기사의 수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9381F756-DF6A-4601-ACE8-AE4671BFC9B3}"/>
              </a:ext>
            </a:extLst>
          </p:cNvPr>
          <p:cNvSpPr/>
          <p:nvPr/>
        </p:nvSpPr>
        <p:spPr>
          <a:xfrm>
            <a:off x="2626580" y="1700755"/>
            <a:ext cx="4915266" cy="1697927"/>
          </a:xfrm>
          <a:prstGeom prst="rect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xmlns="" id="{8F649DCF-AC39-4499-B3F6-B4897A02E2E6}"/>
              </a:ext>
            </a:extLst>
          </p:cNvPr>
          <p:cNvCxnSpPr>
            <a:cxnSpLocks/>
          </p:cNvCxnSpPr>
          <p:nvPr/>
        </p:nvCxnSpPr>
        <p:spPr>
          <a:xfrm>
            <a:off x="7541846" y="2175152"/>
            <a:ext cx="377677" cy="33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80C1ACF9-09BC-4834-AE35-6FEC628D8B18}"/>
              </a:ext>
            </a:extLst>
          </p:cNvPr>
          <p:cNvSpPr txBox="1"/>
          <p:nvPr/>
        </p:nvSpPr>
        <p:spPr>
          <a:xfrm>
            <a:off x="7502462" y="2432845"/>
            <a:ext cx="4517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1400" dirty="0" err="1">
                <a:solidFill>
                  <a:srgbClr val="FF0000"/>
                </a:solidFill>
              </a:rPr>
              <a:t>url</a:t>
            </a:r>
            <a:r>
              <a:rPr lang="ko-KR" altLang="en-US" sz="1400" dirty="0">
                <a:solidFill>
                  <a:srgbClr val="FF0000"/>
                </a:solidFill>
              </a:rPr>
              <a:t>과 </a:t>
            </a:r>
            <a:r>
              <a:rPr lang="en-US" altLang="ko-KR" sz="1400" dirty="0" err="1">
                <a:solidFill>
                  <a:srgbClr val="FF0000"/>
                </a:solidFill>
              </a:rPr>
              <a:t>url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사이에 공백이 끼어들지 않도록 </a:t>
            </a:r>
            <a:r>
              <a:rPr lang="en-US" altLang="ko-KR" sz="1400" dirty="0">
                <a:solidFill>
                  <a:srgbClr val="FF0000"/>
                </a:solidFill>
              </a:rPr>
              <a:t>k</a:t>
            </a:r>
            <a:r>
              <a:rPr lang="ko-KR" altLang="en-US" sz="1400" dirty="0">
                <a:solidFill>
                  <a:srgbClr val="FF0000"/>
                </a:solidFill>
              </a:rPr>
              <a:t>사용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1400" dirty="0">
                <a:solidFill>
                  <a:srgbClr val="FF0000"/>
                </a:solidFill>
              </a:rPr>
              <a:t>새로운 행에 대한 루프를 돌 때마다 </a:t>
            </a:r>
            <a:r>
              <a:rPr lang="en-US" altLang="ko-KR" sz="1400" dirty="0">
                <a:solidFill>
                  <a:srgbClr val="FF0000"/>
                </a:solidFill>
              </a:rPr>
              <a:t>0</a:t>
            </a:r>
            <a:r>
              <a:rPr lang="ko-KR" altLang="en-US" sz="1400" dirty="0">
                <a:solidFill>
                  <a:srgbClr val="FF0000"/>
                </a:solidFill>
              </a:rPr>
              <a:t>으로 초기화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18539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AB249F36-4734-49CF-B488-2FBE0216B98B}"/>
              </a:ext>
            </a:extLst>
          </p:cNvPr>
          <p:cNvSpPr/>
          <p:nvPr/>
        </p:nvSpPr>
        <p:spPr>
          <a:xfrm>
            <a:off x="19397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45035" y="4043069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2778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xmlns="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xmlns="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CABD80E3-D16B-4218-8C1E-3389BBCCC72D}"/>
              </a:ext>
            </a:extLst>
          </p:cNvPr>
          <p:cNvSpPr txBox="1"/>
          <p:nvPr/>
        </p:nvSpPr>
        <p:spPr>
          <a:xfrm>
            <a:off x="2782275" y="5089220"/>
            <a:ext cx="9393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/>
              <a:t>많이 나온 단어들의 링크 추출</a:t>
            </a:r>
            <a:endParaRPr lang="en-US" altLang="ko-KR" sz="2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1A9AF10-57D0-4D0C-AA8A-A370F236187F}"/>
              </a:ext>
            </a:extLst>
          </p:cNvPr>
          <p:cNvSpPr txBox="1"/>
          <p:nvPr/>
        </p:nvSpPr>
        <p:spPr>
          <a:xfrm>
            <a:off x="2626580" y="1095634"/>
            <a:ext cx="93934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wordurl</a:t>
            </a:r>
            <a:r>
              <a:rPr lang="en-US" altLang="ko-KR" dirty="0"/>
              <a:t> &lt;- matrix(</a:t>
            </a:r>
            <a:r>
              <a:rPr lang="en-US" altLang="ko-KR" dirty="0" err="1"/>
              <a:t>nrow</a:t>
            </a:r>
            <a:r>
              <a:rPr lang="en-US" altLang="ko-KR" dirty="0"/>
              <a:t>=3, </a:t>
            </a:r>
            <a:r>
              <a:rPr lang="en-US" altLang="ko-KR" dirty="0" err="1"/>
              <a:t>ncol</a:t>
            </a:r>
            <a:r>
              <a:rPr lang="en-US" altLang="ko-KR" dirty="0"/>
              <a:t>=20)       </a:t>
            </a:r>
          </a:p>
          <a:p>
            <a:r>
              <a:rPr lang="en-US" altLang="ko-KR" dirty="0" err="1"/>
              <a:t>sortedword</a:t>
            </a:r>
            <a:r>
              <a:rPr lang="en-US" altLang="ko-KR" dirty="0"/>
              <a:t> &lt;- doc[rev(order(</a:t>
            </a:r>
            <a:r>
              <a:rPr lang="en-US" altLang="ko-KR" dirty="0" err="1"/>
              <a:t>rowSums</a:t>
            </a:r>
            <a:r>
              <a:rPr lang="en-US" altLang="ko-KR" dirty="0"/>
              <a:t>(doc))),]           </a:t>
            </a:r>
          </a:p>
          <a:p>
            <a:r>
              <a:rPr lang="en-US" altLang="ko-KR" dirty="0"/>
              <a:t>for (</a:t>
            </a:r>
            <a:r>
              <a:rPr lang="en-US" altLang="ko-KR" dirty="0" err="1"/>
              <a:t>i</a:t>
            </a:r>
            <a:r>
              <a:rPr lang="en-US" altLang="ko-KR" dirty="0"/>
              <a:t> in 1:3){                      </a:t>
            </a:r>
          </a:p>
          <a:p>
            <a:r>
              <a:rPr lang="en-US" altLang="ko-KR" dirty="0"/>
              <a:t>  k &lt;- 0                               </a:t>
            </a:r>
          </a:p>
          <a:p>
            <a:r>
              <a:rPr lang="en-US" altLang="ko-KR" dirty="0"/>
              <a:t>  for (j in 1:20){                      </a:t>
            </a:r>
          </a:p>
          <a:p>
            <a:r>
              <a:rPr lang="en-US" altLang="ko-KR" dirty="0"/>
              <a:t>    if (</a:t>
            </a:r>
            <a:r>
              <a:rPr lang="en-US" altLang="ko-KR" dirty="0" err="1"/>
              <a:t>sortedword</a:t>
            </a:r>
            <a:r>
              <a:rPr lang="en-US" altLang="ko-KR" dirty="0"/>
              <a:t>[</a:t>
            </a:r>
            <a:r>
              <a:rPr lang="en-US" altLang="ko-KR" dirty="0" err="1"/>
              <a:t>i,j</a:t>
            </a:r>
            <a:r>
              <a:rPr lang="en-US" altLang="ko-KR" dirty="0"/>
              <a:t>] != 0) {            </a:t>
            </a:r>
          </a:p>
          <a:p>
            <a:r>
              <a:rPr lang="en-US" altLang="ko-KR" dirty="0"/>
              <a:t>      k &lt;- k+1</a:t>
            </a:r>
          </a:p>
          <a:p>
            <a:r>
              <a:rPr lang="en-US" altLang="ko-KR" dirty="0"/>
              <a:t>      </a:t>
            </a:r>
            <a:r>
              <a:rPr lang="en-US" altLang="ko-KR" dirty="0" err="1"/>
              <a:t>wordurl</a:t>
            </a:r>
            <a:r>
              <a:rPr lang="en-US" altLang="ko-KR" dirty="0"/>
              <a:t>[</a:t>
            </a:r>
            <a:r>
              <a:rPr lang="en-US" altLang="ko-KR" dirty="0" err="1"/>
              <a:t>i,k</a:t>
            </a:r>
            <a:r>
              <a:rPr lang="en-US" altLang="ko-KR" dirty="0"/>
              <a:t>] &lt;- c(</a:t>
            </a:r>
            <a:r>
              <a:rPr lang="en-US" altLang="ko-KR" dirty="0" err="1"/>
              <a:t>news_url</a:t>
            </a:r>
            <a:r>
              <a:rPr lang="en-US" altLang="ko-KR" dirty="0"/>
              <a:t>[j])}}}        </a:t>
            </a:r>
          </a:p>
          <a:p>
            <a:pPr marL="342900" indent="-34290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doc &lt;- </a:t>
            </a:r>
            <a:r>
              <a:rPr lang="en-US" altLang="ko-KR" dirty="0" err="1"/>
              <a:t>rowSums</a:t>
            </a:r>
            <a:r>
              <a:rPr lang="en-US" altLang="ko-KR" dirty="0"/>
              <a:t>(doc) </a:t>
            </a:r>
          </a:p>
          <a:p>
            <a:r>
              <a:rPr lang="en-US" altLang="ko-KR" dirty="0"/>
              <a:t>doc &lt;- doc[order(</a:t>
            </a:r>
            <a:r>
              <a:rPr lang="en-US" altLang="ko-KR" dirty="0" err="1"/>
              <a:t>doc,decreasing</a:t>
            </a:r>
            <a:r>
              <a:rPr lang="en-US" altLang="ko-KR" dirty="0"/>
              <a:t>=T)] </a:t>
            </a:r>
          </a:p>
          <a:p>
            <a:r>
              <a:rPr lang="en-US" altLang="ko-KR" dirty="0"/>
              <a:t>doc &lt;- </a:t>
            </a:r>
            <a:r>
              <a:rPr lang="en-US" altLang="ko-KR" dirty="0" err="1"/>
              <a:t>as.data.frame</a:t>
            </a:r>
            <a:r>
              <a:rPr lang="en-US" altLang="ko-KR" dirty="0"/>
              <a:t>(doc[1:30])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4B041F5D-4120-4338-840D-FDF9C00D93B4}"/>
              </a:ext>
            </a:extLst>
          </p:cNvPr>
          <p:cNvSpPr txBox="1"/>
          <p:nvPr/>
        </p:nvSpPr>
        <p:spPr>
          <a:xfrm>
            <a:off x="7872630" y="2718436"/>
            <a:ext cx="4306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번째 순위 키워드가 </a:t>
            </a:r>
            <a:r>
              <a:rPr lang="en-US" altLang="ko-KR" sz="1400" dirty="0">
                <a:solidFill>
                  <a:srgbClr val="FF0000"/>
                </a:solidFill>
              </a:rPr>
              <a:t>j</a:t>
            </a:r>
            <a:r>
              <a:rPr lang="ko-KR" altLang="en-US" sz="1400" dirty="0">
                <a:solidFill>
                  <a:srgbClr val="FF0000"/>
                </a:solidFill>
              </a:rPr>
              <a:t>번째 기사에 포함 될 경우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→ </a:t>
            </a:r>
            <a:r>
              <a:rPr lang="en-US" altLang="ko-KR" sz="1400" dirty="0" err="1">
                <a:solidFill>
                  <a:srgbClr val="FF0000"/>
                </a:solidFill>
              </a:rPr>
              <a:t>Wordurl</a:t>
            </a:r>
            <a:r>
              <a:rPr lang="en-US" altLang="ko-KR" sz="1400" dirty="0">
                <a:solidFill>
                  <a:srgbClr val="FF0000"/>
                </a:solidFill>
              </a:rPr>
              <a:t>[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en-US" altLang="ko-KR" sz="1400" dirty="0">
                <a:solidFill>
                  <a:srgbClr val="FF0000"/>
                </a:solidFill>
              </a:rPr>
              <a:t>]</a:t>
            </a:r>
            <a:r>
              <a:rPr lang="ko-KR" altLang="en-US" sz="1400" dirty="0">
                <a:solidFill>
                  <a:srgbClr val="FF0000"/>
                </a:solidFill>
              </a:rPr>
              <a:t>에 기사 </a:t>
            </a:r>
            <a:r>
              <a:rPr lang="en-US" altLang="ko-KR" sz="1400" dirty="0" err="1">
                <a:solidFill>
                  <a:srgbClr val="FF0000"/>
                </a:solidFill>
              </a:rPr>
              <a:t>url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추가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9381F756-DF6A-4601-ACE8-AE4671BFC9B3}"/>
              </a:ext>
            </a:extLst>
          </p:cNvPr>
          <p:cNvSpPr/>
          <p:nvPr/>
        </p:nvSpPr>
        <p:spPr>
          <a:xfrm>
            <a:off x="2626580" y="2547694"/>
            <a:ext cx="4915266" cy="850988"/>
          </a:xfrm>
          <a:prstGeom prst="rect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xmlns="" id="{8F649DCF-AC39-4499-B3F6-B4897A02E2E6}"/>
              </a:ext>
            </a:extLst>
          </p:cNvPr>
          <p:cNvCxnSpPr>
            <a:cxnSpLocks/>
          </p:cNvCxnSpPr>
          <p:nvPr/>
        </p:nvCxnSpPr>
        <p:spPr>
          <a:xfrm>
            <a:off x="7518092" y="2791804"/>
            <a:ext cx="377677" cy="33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885352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AB249F36-4734-49CF-B488-2FBE0216B98B}"/>
              </a:ext>
            </a:extLst>
          </p:cNvPr>
          <p:cNvSpPr/>
          <p:nvPr/>
        </p:nvSpPr>
        <p:spPr>
          <a:xfrm>
            <a:off x="19397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45035" y="4043069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2778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xmlns="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xmlns="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FA26ACCA-5A9A-45FA-8DC5-8E9B51004E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4044" t="63277" r="76663" b="27537"/>
          <a:stretch/>
        </p:blipFill>
        <p:spPr>
          <a:xfrm>
            <a:off x="2864033" y="1423064"/>
            <a:ext cx="7377245" cy="197561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E0C9F428-FE44-4D79-BB57-B94C82BEBC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9213" t="63277" r="61247" b="27537"/>
          <a:stretch/>
        </p:blipFill>
        <p:spPr>
          <a:xfrm>
            <a:off x="4701091" y="1423064"/>
            <a:ext cx="7471511" cy="197561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E97363A-2341-442A-B692-6DAB164F6152}"/>
              </a:ext>
            </a:extLst>
          </p:cNvPr>
          <p:cNvSpPr txBox="1"/>
          <p:nvPr/>
        </p:nvSpPr>
        <p:spPr>
          <a:xfrm>
            <a:off x="2432941" y="3838586"/>
            <a:ext cx="10347142" cy="871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/>
              <a:t>sortedword</a:t>
            </a:r>
            <a:r>
              <a:rPr lang="ko-KR" altLang="en-US" sz="2000" dirty="0"/>
              <a:t>에는 각 단어가 몇 번째 뉴스 기사에 몇 번 등장했는지 보여주는 행렬이</a:t>
            </a:r>
            <a:endParaRPr lang="en-US" altLang="ko-KR" sz="2000" dirty="0"/>
          </a:p>
          <a:p>
            <a:pPr>
              <a:lnSpc>
                <a:spcPct val="180000"/>
              </a:lnSpc>
            </a:pPr>
            <a:r>
              <a:rPr lang="ko-KR" altLang="en-US" sz="2000" dirty="0"/>
              <a:t>가장 많이 등장한 단어 순으로 내림차순 정렬 돼있다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3547436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AB249F36-4734-49CF-B488-2FBE0216B98B}"/>
              </a:ext>
            </a:extLst>
          </p:cNvPr>
          <p:cNvSpPr/>
          <p:nvPr/>
        </p:nvSpPr>
        <p:spPr>
          <a:xfrm>
            <a:off x="19397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45035" y="4043069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2778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xmlns="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xmlns="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xmlns="" id="{EFF973FB-3DBE-4300-978E-7DA9A9F261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043109204"/>
              </p:ext>
            </p:extLst>
          </p:nvPr>
        </p:nvGraphicFramePr>
        <p:xfrm>
          <a:off x="3737684" y="1174080"/>
          <a:ext cx="8128000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xmlns="" val="274460604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77941776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72427750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201341016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181877682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116122742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384347148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366523192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353647908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21883765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97606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19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8059106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0605903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69699819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822B8217-3904-48D6-8F84-1E64D9FD12E9}"/>
              </a:ext>
            </a:extLst>
          </p:cNvPr>
          <p:cNvSpPr txBox="1"/>
          <p:nvPr/>
        </p:nvSpPr>
        <p:spPr>
          <a:xfrm>
            <a:off x="2991145" y="1543273"/>
            <a:ext cx="959900" cy="1132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/>
              <a:t>냉매</a:t>
            </a:r>
            <a:endParaRPr lang="en-US" altLang="ko-KR" dirty="0"/>
          </a:p>
          <a:p>
            <a:pPr>
              <a:lnSpc>
                <a:spcPct val="130000"/>
              </a:lnSpc>
            </a:pPr>
            <a:r>
              <a:rPr lang="ko-KR" altLang="en-US" dirty="0"/>
              <a:t>게임</a:t>
            </a:r>
            <a:endParaRPr lang="en-US" altLang="ko-KR" dirty="0"/>
          </a:p>
          <a:p>
            <a:pPr>
              <a:lnSpc>
                <a:spcPct val="130000"/>
              </a:lnSpc>
            </a:pPr>
            <a:r>
              <a:rPr lang="ko-KR" altLang="en-US" dirty="0"/>
              <a:t>최근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7B66C0D-6DB9-4192-B934-09AB39B68C34}"/>
              </a:ext>
            </a:extLst>
          </p:cNvPr>
          <p:cNvSpPr txBox="1"/>
          <p:nvPr/>
        </p:nvSpPr>
        <p:spPr>
          <a:xfrm>
            <a:off x="3320485" y="621928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latin typeface="Franklin Gothic Demi Cond" panose="020B0706030402020204" pitchFamily="34" charset="0"/>
                <a:ea typeface="+mj-ea"/>
                <a:cs typeface="+mj-cs"/>
              </a:rPr>
              <a:t>sortedword</a:t>
            </a:r>
            <a:endParaRPr lang="ko-KR" altLang="en-US" sz="2800" dirty="0"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xmlns="" id="{91D66AEE-C897-419A-BA4F-C2540C1885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133749366"/>
              </p:ext>
            </p:extLst>
          </p:nvPr>
        </p:nvGraphicFramePr>
        <p:xfrm>
          <a:off x="3737684" y="4559053"/>
          <a:ext cx="8128000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xmlns="" val="274460604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77941776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72427750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201341016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181877682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116122742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384347148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366523192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353647908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21883765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97606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8059106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0605903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69699819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F61C512-0EDF-42D1-A677-A2F2FA9F97BE}"/>
              </a:ext>
            </a:extLst>
          </p:cNvPr>
          <p:cNvSpPr txBox="1"/>
          <p:nvPr/>
        </p:nvSpPr>
        <p:spPr>
          <a:xfrm>
            <a:off x="3094574" y="3969875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latin typeface="Franklin Gothic Demi Cond" panose="020B0706030402020204" pitchFamily="34" charset="0"/>
                <a:ea typeface="+mj-ea"/>
                <a:cs typeface="+mj-cs"/>
              </a:rPr>
              <a:t>wordurl</a:t>
            </a:r>
            <a:endParaRPr lang="ko-KR" altLang="en-US" sz="2800" dirty="0"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xmlns="" id="{6B28B7F9-A2E7-416E-B7E4-1CF34CE6EC07}"/>
              </a:ext>
            </a:extLst>
          </p:cNvPr>
          <p:cNvSpPr/>
          <p:nvPr/>
        </p:nvSpPr>
        <p:spPr>
          <a:xfrm>
            <a:off x="10815994" y="3122332"/>
            <a:ext cx="890081" cy="839949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2C68811E-98C0-46AD-888A-74273BD1DAE7}"/>
              </a:ext>
            </a:extLst>
          </p:cNvPr>
          <p:cNvGrpSpPr/>
          <p:nvPr/>
        </p:nvGrpSpPr>
        <p:grpSpPr>
          <a:xfrm>
            <a:off x="3636407" y="2814764"/>
            <a:ext cx="3314407" cy="1205281"/>
            <a:chOff x="3462895" y="3096982"/>
            <a:chExt cx="2647052" cy="96259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77B0214B-D8B8-4918-83C7-CF46BAF4A4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l="6497" t="31911" r="78811" b="58591"/>
            <a:stretch/>
          </p:blipFill>
          <p:spPr>
            <a:xfrm>
              <a:off x="3462895" y="3096982"/>
              <a:ext cx="2647052" cy="9625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xmlns="" id="{89C95EF8-93A9-419F-96E4-4451D2EB17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l="14025" t="31911" r="78811" b="66717"/>
            <a:stretch/>
          </p:blipFill>
          <p:spPr>
            <a:xfrm>
              <a:off x="3635844" y="3690132"/>
              <a:ext cx="1290719" cy="139091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xmlns="" id="{7FB2235F-95D4-44FD-939F-5F542D1C43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l="14025" t="31911" r="78811" b="66717"/>
            <a:stretch/>
          </p:blipFill>
          <p:spPr>
            <a:xfrm>
              <a:off x="3635844" y="3217692"/>
              <a:ext cx="1290719" cy="139091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8F426E36-0255-4D26-8CF5-1DBBDED3E13B}"/>
              </a:ext>
            </a:extLst>
          </p:cNvPr>
          <p:cNvSpPr txBox="1"/>
          <p:nvPr/>
        </p:nvSpPr>
        <p:spPr>
          <a:xfrm>
            <a:off x="6979004" y="3095801"/>
            <a:ext cx="103471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순서대로 </a:t>
            </a:r>
            <a:r>
              <a:rPr lang="en-US" altLang="ko-KR" sz="2000" dirty="0" err="1"/>
              <a:t>wordurl</a:t>
            </a:r>
            <a:r>
              <a:rPr lang="ko-KR" altLang="en-US" sz="2000" dirty="0"/>
              <a:t>에 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을 </a:t>
            </a:r>
            <a:endParaRPr lang="en-US" altLang="ko-KR" sz="2000" dirty="0"/>
          </a:p>
          <a:p>
            <a:r>
              <a:rPr lang="ko-KR" altLang="en-US" sz="2000" dirty="0"/>
              <a:t>넣으면 중간에 공백</a:t>
            </a:r>
            <a:r>
              <a:rPr lang="en-US" altLang="ko-KR" sz="2000" dirty="0"/>
              <a:t>(NA)</a:t>
            </a:r>
            <a:r>
              <a:rPr lang="ko-KR" altLang="en-US" sz="2000" dirty="0"/>
              <a:t>이 </a:t>
            </a:r>
            <a:endParaRPr lang="en-US" altLang="ko-KR" sz="2000" dirty="0"/>
          </a:p>
          <a:p>
            <a:r>
              <a:rPr lang="ko-KR" altLang="en-US" sz="2000" dirty="0"/>
              <a:t>남아있다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847937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AB249F36-4734-49CF-B488-2FBE0216B98B}"/>
              </a:ext>
            </a:extLst>
          </p:cNvPr>
          <p:cNvSpPr/>
          <p:nvPr/>
        </p:nvSpPr>
        <p:spPr>
          <a:xfrm>
            <a:off x="19397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45035" y="4043069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2778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xmlns="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xmlns="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xmlns="" id="{EFF973FB-3DBE-4300-978E-7DA9A9F26112}"/>
              </a:ext>
            </a:extLst>
          </p:cNvPr>
          <p:cNvGraphicFramePr>
            <a:graphicFrameLocks noGrp="1"/>
          </p:cNvGraphicFramePr>
          <p:nvPr/>
        </p:nvGraphicFramePr>
        <p:xfrm>
          <a:off x="3737684" y="1174080"/>
          <a:ext cx="8128000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xmlns="" val="274460604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77941776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72427750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201341016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181877682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116122742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384347148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366523192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353647908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21883765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97606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19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8059106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0605903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69699819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822B8217-3904-48D6-8F84-1E64D9FD12E9}"/>
              </a:ext>
            </a:extLst>
          </p:cNvPr>
          <p:cNvSpPr txBox="1"/>
          <p:nvPr/>
        </p:nvSpPr>
        <p:spPr>
          <a:xfrm>
            <a:off x="2991145" y="1543273"/>
            <a:ext cx="959900" cy="1132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/>
              <a:t>냉매</a:t>
            </a:r>
            <a:endParaRPr lang="en-US" altLang="ko-KR" dirty="0"/>
          </a:p>
          <a:p>
            <a:pPr>
              <a:lnSpc>
                <a:spcPct val="130000"/>
              </a:lnSpc>
            </a:pPr>
            <a:r>
              <a:rPr lang="ko-KR" altLang="en-US" dirty="0"/>
              <a:t>게임</a:t>
            </a:r>
            <a:endParaRPr lang="en-US" altLang="ko-KR" dirty="0"/>
          </a:p>
          <a:p>
            <a:pPr>
              <a:lnSpc>
                <a:spcPct val="130000"/>
              </a:lnSpc>
            </a:pPr>
            <a:r>
              <a:rPr lang="ko-KR" altLang="en-US" dirty="0"/>
              <a:t>최근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7B66C0D-6DB9-4192-B934-09AB39B68C34}"/>
              </a:ext>
            </a:extLst>
          </p:cNvPr>
          <p:cNvSpPr txBox="1"/>
          <p:nvPr/>
        </p:nvSpPr>
        <p:spPr>
          <a:xfrm>
            <a:off x="3320485" y="621928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latin typeface="Franklin Gothic Demi Cond" panose="020B0706030402020204" pitchFamily="34" charset="0"/>
                <a:ea typeface="+mj-ea"/>
                <a:cs typeface="+mj-cs"/>
              </a:rPr>
              <a:t>sortedword</a:t>
            </a:r>
            <a:endParaRPr lang="ko-KR" altLang="en-US" sz="2800" dirty="0"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xmlns="" id="{91D66AEE-C897-419A-BA4F-C2540C1885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8717058"/>
              </p:ext>
            </p:extLst>
          </p:nvPr>
        </p:nvGraphicFramePr>
        <p:xfrm>
          <a:off x="3737684" y="4559053"/>
          <a:ext cx="8128000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xmlns="" val="274460604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77941776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72427750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201341016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181877682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116122742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384347148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366523192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353647908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21883765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97606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8059106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0605903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URL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69699819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F61C512-0EDF-42D1-A677-A2F2FA9F97BE}"/>
              </a:ext>
            </a:extLst>
          </p:cNvPr>
          <p:cNvSpPr txBox="1"/>
          <p:nvPr/>
        </p:nvSpPr>
        <p:spPr>
          <a:xfrm>
            <a:off x="3094574" y="3969875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latin typeface="Franklin Gothic Demi Cond" panose="020B0706030402020204" pitchFamily="34" charset="0"/>
                <a:ea typeface="+mj-ea"/>
                <a:cs typeface="+mj-cs"/>
              </a:rPr>
              <a:t>wordurl</a:t>
            </a:r>
            <a:endParaRPr lang="ko-KR" altLang="en-US" sz="2800" dirty="0"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7DBD557E-EC83-47F1-A60E-50632051B0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6497" t="31911" r="78811" b="58591"/>
          <a:stretch/>
        </p:blipFill>
        <p:spPr>
          <a:xfrm>
            <a:off x="3636407" y="2814764"/>
            <a:ext cx="3314407" cy="12052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C697D54C-563F-4C4B-B525-97F2CC26D035}"/>
              </a:ext>
            </a:extLst>
          </p:cNvPr>
          <p:cNvSpPr txBox="1"/>
          <p:nvPr/>
        </p:nvSpPr>
        <p:spPr>
          <a:xfrm>
            <a:off x="6979004" y="2780841"/>
            <a:ext cx="103471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k</a:t>
            </a:r>
            <a:r>
              <a:rPr lang="ko-KR" altLang="en-US" sz="2000" dirty="0"/>
              <a:t>를 이용해서</a:t>
            </a:r>
            <a:endParaRPr lang="en-US" altLang="ko-KR" sz="2000" dirty="0"/>
          </a:p>
          <a:p>
            <a:r>
              <a:rPr lang="en-US" altLang="ko-KR" sz="2000" dirty="0" err="1"/>
              <a:t>sortedword</a:t>
            </a:r>
            <a:r>
              <a:rPr lang="en-US" altLang="ko-KR" sz="2000" dirty="0"/>
              <a:t> </a:t>
            </a:r>
            <a:r>
              <a:rPr lang="ko-KR" altLang="en-US" sz="2000" dirty="0"/>
              <a:t>값이 </a:t>
            </a:r>
            <a:r>
              <a:rPr lang="en-US" altLang="ko-KR" sz="2000" dirty="0"/>
              <a:t>0</a:t>
            </a:r>
            <a:r>
              <a:rPr lang="ko-KR" altLang="en-US" sz="2000" dirty="0"/>
              <a:t>이 </a:t>
            </a:r>
            <a:r>
              <a:rPr lang="ko-KR" altLang="en-US" sz="2000" dirty="0" err="1"/>
              <a:t>아닐때만</a:t>
            </a:r>
            <a:endParaRPr lang="en-US" altLang="ko-KR" sz="2000" dirty="0"/>
          </a:p>
          <a:p>
            <a:r>
              <a:rPr lang="en-US" altLang="ko-KR" sz="2000" dirty="0" err="1"/>
              <a:t>url</a:t>
            </a:r>
            <a:r>
              <a:rPr lang="ko-KR" altLang="en-US" sz="2000" dirty="0"/>
              <a:t>을 넣어주면 사이 공백이 </a:t>
            </a:r>
            <a:endParaRPr lang="en-US" altLang="ko-KR" sz="2000" dirty="0"/>
          </a:p>
          <a:p>
            <a:r>
              <a:rPr lang="ko-KR" altLang="en-US" sz="2000" dirty="0" err="1"/>
              <a:t>안생기게</a:t>
            </a:r>
            <a:r>
              <a:rPr lang="ko-KR" altLang="en-US" sz="2000" dirty="0"/>
              <a:t> 할 수 있다</a:t>
            </a:r>
            <a:r>
              <a:rPr lang="en-US" altLang="ko-KR" sz="2000" dirty="0"/>
              <a:t>.</a:t>
            </a: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xmlns="" id="{B2CCBD80-BCA0-4957-AC47-71C9762C6CDE}"/>
              </a:ext>
            </a:extLst>
          </p:cNvPr>
          <p:cNvSpPr/>
          <p:nvPr/>
        </p:nvSpPr>
        <p:spPr>
          <a:xfrm>
            <a:off x="10815994" y="3122332"/>
            <a:ext cx="890081" cy="839949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40021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AB249F36-4734-49CF-B488-2FBE0216B98B}"/>
              </a:ext>
            </a:extLst>
          </p:cNvPr>
          <p:cNvSpPr/>
          <p:nvPr/>
        </p:nvSpPr>
        <p:spPr>
          <a:xfrm>
            <a:off x="19397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2778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xmlns="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xmlns="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3018690" y="847654"/>
            <a:ext cx="93934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/>
              <a:t>dir.create</a:t>
            </a:r>
            <a:r>
              <a:rPr lang="en-US" altLang="ko-KR" sz="2000" dirty="0"/>
              <a:t>("./</a:t>
            </a:r>
            <a:r>
              <a:rPr lang="en-US" altLang="ko-KR" sz="2000" dirty="0" err="1"/>
              <a:t>Rdata</a:t>
            </a:r>
            <a:r>
              <a:rPr lang="en-US" altLang="ko-KR" sz="2000" dirty="0"/>
              <a:t>",</a:t>
            </a:r>
            <a:r>
              <a:rPr lang="en-US" altLang="ko-KR" sz="2000" dirty="0" err="1"/>
              <a:t>showWarnings</a:t>
            </a:r>
            <a:r>
              <a:rPr lang="en-US" altLang="ko-KR" sz="2000" dirty="0"/>
              <a:t> = F) </a:t>
            </a:r>
          </a:p>
          <a:p>
            <a:pPr marL="342900" indent="-342900">
              <a:buFontTx/>
              <a:buChar char="-"/>
            </a:pPr>
            <a:endParaRPr lang="en-US" altLang="ko-KR" sz="2000" dirty="0"/>
          </a:p>
          <a:p>
            <a:r>
              <a:rPr lang="en-US" altLang="ko-KR" sz="2000" dirty="0"/>
              <a:t>write.csv(</a:t>
            </a:r>
            <a:r>
              <a:rPr lang="en-US" altLang="ko-KR" sz="2000" dirty="0" err="1"/>
              <a:t>wordurl,file</a:t>
            </a:r>
            <a:r>
              <a:rPr lang="en-US" altLang="ko-KR" sz="2000" dirty="0"/>
              <a:t>=paste0("./</a:t>
            </a:r>
            <a:r>
              <a:rPr lang="en-US" altLang="ko-KR" sz="2000" dirty="0" err="1"/>
              <a:t>Rdata</a:t>
            </a:r>
            <a:r>
              <a:rPr lang="en-US" altLang="ko-KR" sz="2000" dirty="0"/>
              <a:t>/</a:t>
            </a:r>
            <a:r>
              <a:rPr lang="en-US" altLang="ko-KR" sz="2000" dirty="0" err="1"/>
              <a:t>wordurl</a:t>
            </a:r>
            <a:r>
              <a:rPr lang="en-US" altLang="ko-KR" sz="2000" dirty="0"/>
              <a:t>",".csv"),</a:t>
            </a:r>
            <a:r>
              <a:rPr lang="en-US" altLang="ko-KR" sz="2000" dirty="0" err="1"/>
              <a:t>row.names</a:t>
            </a:r>
            <a:r>
              <a:rPr lang="en-US" altLang="ko-KR" sz="2000" dirty="0"/>
              <a:t> = F)</a:t>
            </a:r>
          </a:p>
          <a:p>
            <a:r>
              <a:rPr lang="en-US" altLang="ko-KR" sz="2000" dirty="0" err="1"/>
              <a:t>write.table</a:t>
            </a:r>
            <a:r>
              <a:rPr lang="en-US" altLang="ko-KR" sz="2000" dirty="0"/>
              <a:t>(</a:t>
            </a:r>
            <a:r>
              <a:rPr lang="en-US" altLang="ko-KR" sz="2000" dirty="0" err="1"/>
              <a:t>keywords,file</a:t>
            </a:r>
            <a:r>
              <a:rPr lang="en-US" altLang="ko-KR" sz="2000" dirty="0"/>
              <a:t>=paste0("./</a:t>
            </a:r>
            <a:r>
              <a:rPr lang="en-US" altLang="ko-KR" sz="2000" dirty="0" err="1"/>
              <a:t>Rdata</a:t>
            </a:r>
            <a:r>
              <a:rPr lang="en-US" altLang="ko-KR" sz="2000" dirty="0"/>
              <a:t>/</a:t>
            </a:r>
            <a:r>
              <a:rPr lang="en-US" altLang="ko-KR" sz="2000" dirty="0" err="1"/>
              <a:t>keywords",".csv</a:t>
            </a:r>
            <a:r>
              <a:rPr lang="en-US" altLang="ko-KR" sz="2000" dirty="0"/>
              <a:t>"),</a:t>
            </a:r>
            <a:r>
              <a:rPr lang="en-US" altLang="ko-KR" sz="2000" dirty="0" err="1"/>
              <a:t>row.names</a:t>
            </a:r>
            <a:r>
              <a:rPr lang="en-US" altLang="ko-KR" sz="2000" dirty="0"/>
              <a:t> = </a:t>
            </a:r>
            <a:r>
              <a:rPr lang="en-US" altLang="ko-KR" sz="2000" dirty="0" err="1"/>
              <a:t>F,col.names</a:t>
            </a:r>
            <a:r>
              <a:rPr lang="en-US" altLang="ko-KR" sz="2000" dirty="0"/>
              <a:t> = F)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3C7F1561-CB88-4871-9B71-DE22FA022D93}"/>
              </a:ext>
            </a:extLst>
          </p:cNvPr>
          <p:cNvGrpSpPr/>
          <p:nvPr/>
        </p:nvGrpSpPr>
        <p:grpSpPr>
          <a:xfrm>
            <a:off x="2595074" y="1663262"/>
            <a:ext cx="460546" cy="3106858"/>
            <a:chOff x="2612571" y="2676037"/>
            <a:chExt cx="754744" cy="2171734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xmlns="" id="{EE0BD4EC-733C-4701-8C6D-6FF5261EDD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xmlns="" id="{41149A93-E72C-458D-8627-38F4022015FB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xmlns="" id="{5F7E8EB1-A0CD-4485-B41E-7149724EDA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108257" cy="0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F97841BE-57C1-4F1F-BC74-D3854AA76024}"/>
              </a:ext>
            </a:extLst>
          </p:cNvPr>
          <p:cNvSpPr/>
          <p:nvPr/>
        </p:nvSpPr>
        <p:spPr>
          <a:xfrm>
            <a:off x="3076160" y="1508760"/>
            <a:ext cx="8353840" cy="906942"/>
          </a:xfrm>
          <a:prstGeom prst="rect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44DC44D-A823-467F-93D0-3CEB92ED9CCB}"/>
              </a:ext>
            </a:extLst>
          </p:cNvPr>
          <p:cNvSpPr txBox="1"/>
          <p:nvPr/>
        </p:nvSpPr>
        <p:spPr>
          <a:xfrm>
            <a:off x="2688933" y="4557038"/>
            <a:ext cx="93934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Csv</a:t>
            </a:r>
            <a:r>
              <a:rPr lang="ko-KR" altLang="en-US" sz="2000" dirty="0"/>
              <a:t>파일 저장할 </a:t>
            </a:r>
            <a:r>
              <a:rPr lang="en-US" altLang="ko-KR" sz="2000" dirty="0" err="1"/>
              <a:t>Rdata</a:t>
            </a:r>
            <a:r>
              <a:rPr lang="en-US" altLang="ko-KR" sz="2000" dirty="0"/>
              <a:t> </a:t>
            </a:r>
            <a:r>
              <a:rPr lang="ko-KR" altLang="en-US" sz="2000" dirty="0"/>
              <a:t>디렉토리 생성</a:t>
            </a:r>
            <a:endParaRPr lang="en-US" altLang="ko-KR" sz="2000" dirty="0"/>
          </a:p>
          <a:p>
            <a:r>
              <a:rPr lang="en-US" altLang="ko-KR" sz="2000" dirty="0"/>
              <a:t>- </a:t>
            </a:r>
            <a:r>
              <a:rPr lang="en-US" altLang="ko-KR" sz="2000" dirty="0" err="1"/>
              <a:t>Wordurl</a:t>
            </a:r>
            <a:r>
              <a:rPr lang="en-US" altLang="ko-KR" sz="2000" dirty="0"/>
              <a:t> </a:t>
            </a:r>
            <a:r>
              <a:rPr lang="ko-KR" altLang="en-US" sz="2000" dirty="0"/>
              <a:t>과 </a:t>
            </a:r>
            <a:r>
              <a:rPr lang="en-US" altLang="ko-KR" sz="2000" dirty="0"/>
              <a:t>keywords</a:t>
            </a:r>
            <a:r>
              <a:rPr lang="ko-KR" altLang="en-US" sz="2000" dirty="0"/>
              <a:t>를 각각의 </a:t>
            </a:r>
            <a:r>
              <a:rPr lang="en-US" altLang="ko-KR" sz="2000" dirty="0"/>
              <a:t>csv</a:t>
            </a:r>
            <a:r>
              <a:rPr lang="ko-KR" altLang="en-US" sz="2000" dirty="0"/>
              <a:t>파일로 저장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xmlns="" val="3487718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AB249F36-4734-49CF-B488-2FBE0216B98B}"/>
              </a:ext>
            </a:extLst>
          </p:cNvPr>
          <p:cNvSpPr/>
          <p:nvPr/>
        </p:nvSpPr>
        <p:spPr>
          <a:xfrm>
            <a:off x="19397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45035" y="4043069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2778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xmlns="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xmlns="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2" name="동영상">
            <a:hlinkClick r:id="" action="ppaction://media"/>
            <a:extLst>
              <a:ext uri="{FF2B5EF4-FFF2-40B4-BE49-F238E27FC236}">
                <a16:creationId xmlns:a16="http://schemas.microsoft.com/office/drawing/2014/main" xmlns="" id="{E1426BDD-52B1-42F9-8FD1-458891B99F6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2370975" y="1007100"/>
            <a:ext cx="9554607" cy="520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390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1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AB249F36-4734-49CF-B488-2FBE0216B98B}"/>
              </a:ext>
            </a:extLst>
          </p:cNvPr>
          <p:cNvSpPr/>
          <p:nvPr/>
        </p:nvSpPr>
        <p:spPr>
          <a:xfrm>
            <a:off x="19397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Franklin Gothic Demi Cond" panose="020B0706030402020204" pitchFamily="34" charset="0"/>
                <a:ea typeface="+mj-ea"/>
                <a:cs typeface="+mj-cs"/>
              </a:rPr>
              <a:t>향후 개발 목표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2778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xmlns="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xmlns="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3689250" y="1838254"/>
            <a:ext cx="93934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dirty="0"/>
              <a:t>JAVA :</a:t>
            </a:r>
            <a:r>
              <a:rPr lang="ko-KR" altLang="en-US" sz="2400" dirty="0"/>
              <a:t> </a:t>
            </a:r>
            <a:r>
              <a:rPr lang="en-US" altLang="ko-KR" sz="2400" dirty="0"/>
              <a:t>GUI </a:t>
            </a:r>
            <a:r>
              <a:rPr lang="ko-KR" altLang="en-US" sz="2400" dirty="0"/>
              <a:t>보완 및 기능 구현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en-US" altLang="ko-KR" sz="2400" dirty="0"/>
              <a:t>R : </a:t>
            </a:r>
            <a:r>
              <a:rPr lang="ko-KR" altLang="en-US" sz="2400" dirty="0"/>
              <a:t>키워드 별 언론사 추출 기능 구현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- </a:t>
            </a:r>
            <a:r>
              <a:rPr lang="en-US" altLang="ko-KR" sz="2400" dirty="0" smtClean="0"/>
              <a:t> Raspberry </a:t>
            </a:r>
            <a:r>
              <a:rPr lang="en-US" altLang="ko-KR" sz="2400" dirty="0"/>
              <a:t>pi : </a:t>
            </a:r>
            <a:r>
              <a:rPr lang="ko-KR" altLang="en-US" sz="2400" dirty="0" err="1"/>
              <a:t>라즈베리파이</a:t>
            </a:r>
            <a:r>
              <a:rPr lang="ko-KR" altLang="en-US" sz="2400" dirty="0"/>
              <a:t> </a:t>
            </a:r>
            <a:r>
              <a:rPr lang="en-US" altLang="ko-KR" sz="2400" dirty="0"/>
              <a:t>3</a:t>
            </a:r>
            <a:r>
              <a:rPr lang="ko-KR" altLang="en-US" sz="2400" dirty="0"/>
              <a:t> </a:t>
            </a:r>
            <a:r>
              <a:rPr lang="en-US" altLang="ko-KR" sz="2400" dirty="0"/>
              <a:t>B</a:t>
            </a:r>
            <a:r>
              <a:rPr lang="ko-KR" altLang="en-US" sz="2400" dirty="0"/>
              <a:t> 활용 클러스터 구축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xmlns="" val="3791031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재료 주문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17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72A3FC5-B877-43C4-840E-16B18AE133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2979762" y="158229"/>
            <a:ext cx="7874166" cy="5939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C30B703-D208-45A2-A18C-4F003012C98E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79762" y="6092385"/>
            <a:ext cx="400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http://www.devicemart.co.kr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424076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AB249F36-4734-49CF-B488-2FBE0216B98B}"/>
              </a:ext>
            </a:extLst>
          </p:cNvPr>
          <p:cNvSpPr/>
          <p:nvPr/>
        </p:nvSpPr>
        <p:spPr>
          <a:xfrm>
            <a:off x="-5080" y="0"/>
            <a:ext cx="12197080" cy="12801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24DBB5E-1030-4B8A-816E-D324A672D8BF}"/>
              </a:ext>
            </a:extLst>
          </p:cNvPr>
          <p:cNvSpPr txBox="1"/>
          <p:nvPr/>
        </p:nvSpPr>
        <p:spPr>
          <a:xfrm>
            <a:off x="0" y="352529"/>
            <a:ext cx="2384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Franklin Gothic Demi Cond" panose="020B0706030402020204" pitchFamily="34" charset="0"/>
                <a:ea typeface="+mj-ea"/>
                <a:cs typeface="+mj-cs"/>
              </a:rPr>
              <a:t>목차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8719DB5-DB44-4A63-9973-F7272A16E283}"/>
              </a:ext>
            </a:extLst>
          </p:cNvPr>
          <p:cNvSpPr txBox="1"/>
          <p:nvPr/>
        </p:nvSpPr>
        <p:spPr>
          <a:xfrm>
            <a:off x="694614" y="1605802"/>
            <a:ext cx="11430330" cy="5115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2400" b="1" dirty="0">
                <a:latin typeface="Franklin Gothic Demi Cond" panose="020B0706030402020204" pitchFamily="34" charset="0"/>
                <a:ea typeface="+mj-ea"/>
                <a:cs typeface="+mj-cs"/>
              </a:rPr>
              <a:t>조원 소개</a:t>
            </a:r>
            <a:endParaRPr lang="en-US" altLang="ko-KR" sz="24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2400" b="1" dirty="0">
                <a:latin typeface="Franklin Gothic Demi Cond" panose="020B0706030402020204" pitchFamily="34" charset="0"/>
                <a:ea typeface="+mj-ea"/>
                <a:cs typeface="+mj-cs"/>
              </a:rPr>
              <a:t>실시간 국내 인터넷 뉴스 빅데이터 수집 개발 일정</a:t>
            </a:r>
            <a:endParaRPr lang="en-US" altLang="ko-KR" sz="24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2400" b="1" dirty="0">
                <a:latin typeface="Franklin Gothic Demi Cond" panose="020B0706030402020204" pitchFamily="34" charset="0"/>
                <a:ea typeface="+mj-ea"/>
                <a:cs typeface="+mj-cs"/>
              </a:rPr>
              <a:t>실시간 국내 인터넷 뉴스 빅데이터 수집 개발 환경</a:t>
            </a:r>
            <a:endParaRPr lang="en-US" altLang="ko-KR" sz="24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2400" b="1" dirty="0">
                <a:latin typeface="Franklin Gothic Demi Cond" panose="020B0706030402020204" pitchFamily="34" charset="0"/>
              </a:rPr>
              <a:t>실시간 국내 인터넷 뉴스 빅데이터 수집 </a:t>
            </a:r>
            <a:r>
              <a:rPr lang="ko-KR" altLang="en-US" sz="2400" b="1" dirty="0">
                <a:latin typeface="Franklin Gothic Demi Cond" panose="020B0706030402020204" pitchFamily="34" charset="0"/>
                <a:ea typeface="+mj-ea"/>
                <a:cs typeface="+mj-cs"/>
              </a:rPr>
              <a:t>개발 흐름</a:t>
            </a:r>
            <a:endParaRPr lang="en-US" altLang="ko-KR" sz="24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2400" b="1" dirty="0">
                <a:latin typeface="Franklin Gothic Demi Cond" panose="020B0706030402020204" pitchFamily="34" charset="0"/>
                <a:ea typeface="+mj-ea"/>
                <a:cs typeface="+mj-cs"/>
              </a:rPr>
              <a:t>지난주 질문 내역</a:t>
            </a:r>
            <a:endParaRPr lang="en-US" altLang="ko-KR" sz="24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en-US" altLang="ko-KR" sz="2400" b="1" dirty="0">
                <a:latin typeface="Franklin Gothic Demi Cond" panose="020B0706030402020204" pitchFamily="34" charset="0"/>
                <a:ea typeface="+mj-ea"/>
                <a:cs typeface="+mj-cs"/>
              </a:rPr>
              <a:t>9</a:t>
            </a:r>
            <a:r>
              <a:rPr lang="ko-KR" altLang="en-US" sz="2400" b="1" dirty="0">
                <a:latin typeface="Franklin Gothic Demi Cond" panose="020B0706030402020204" pitchFamily="34" charset="0"/>
                <a:ea typeface="+mj-ea"/>
                <a:cs typeface="+mj-cs"/>
              </a:rPr>
              <a:t>주차 개발 내역</a:t>
            </a:r>
            <a:endParaRPr lang="en-US" altLang="ko-KR" sz="24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2400" b="1" dirty="0">
                <a:latin typeface="Franklin Gothic Demi Cond" panose="020B0706030402020204" pitchFamily="34" charset="0"/>
                <a:ea typeface="+mj-ea"/>
                <a:cs typeface="+mj-cs"/>
              </a:rPr>
              <a:t>향후 개발 목표</a:t>
            </a: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2400" b="1" dirty="0">
                <a:latin typeface="Franklin Gothic Demi Cond" panose="020B0706030402020204" pitchFamily="34" charset="0"/>
                <a:ea typeface="+mj-ea"/>
                <a:cs typeface="+mj-cs"/>
              </a:rPr>
              <a:t>재료 주문</a:t>
            </a:r>
          </a:p>
        </p:txBody>
      </p:sp>
    </p:spTree>
    <p:extLst>
      <p:ext uri="{BB962C8B-B14F-4D97-AF65-F5344CB8AC3E}">
        <p14:creationId xmlns:p14="http://schemas.microsoft.com/office/powerpoint/2010/main" xmlns="" val="1458092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55642" y="3985352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재료 주문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18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634AD79D-ACFD-4994-A3A2-13AFB5EFD7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3200400" y="579120"/>
            <a:ext cx="7132320" cy="585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E53CEE7-6A9E-49AA-B41D-668DBCD448E2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0400" y="6068835"/>
            <a:ext cx="400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http://www.icbanq.com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896537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AB249F36-4734-49CF-B488-2FBE0216B98B}"/>
              </a:ext>
            </a:extLst>
          </p:cNvPr>
          <p:cNvSpPr/>
          <p:nvPr/>
        </p:nvSpPr>
        <p:spPr>
          <a:xfrm>
            <a:off x="0" y="1718269"/>
            <a:ext cx="12192000" cy="19864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-1176368" y="69381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7F27A22E-9D9E-41D9-86B8-B7FEEA87B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95835" y="1281389"/>
            <a:ext cx="12783670" cy="2387600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9600" b="1" dirty="0">
                <a:latin typeface="Franklin Gothic Demi Cond" panose="020B0706030402020204" pitchFamily="34" charset="0"/>
              </a:rPr>
              <a:t>THANK YOU!</a:t>
            </a:r>
            <a:endParaRPr lang="ko-KR" altLang="en-US" sz="9600" b="1" dirty="0">
              <a:latin typeface="Franklin Gothic Demi Cond" panose="020B0706030402020204" pitchFamily="34" charset="0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xmlns="" id="{98667F20-D2D7-4986-835E-3F52A86DDF1E}"/>
              </a:ext>
            </a:extLst>
          </p:cNvPr>
          <p:cNvSpPr txBox="1">
            <a:spLocks/>
          </p:cNvSpPr>
          <p:nvPr/>
        </p:nvSpPr>
        <p:spPr>
          <a:xfrm>
            <a:off x="-295835" y="4451419"/>
            <a:ext cx="12783670" cy="6787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96378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289179A-0019-4FCD-A66D-E07927569483}"/>
              </a:ext>
            </a:extLst>
          </p:cNvPr>
          <p:cNvSpPr txBox="1"/>
          <p:nvPr/>
        </p:nvSpPr>
        <p:spPr>
          <a:xfrm>
            <a:off x="-537480" y="508318"/>
            <a:ext cx="3349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조원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3493117-2B19-436C-AAA5-1941E91A6D3A}"/>
              </a:ext>
            </a:extLst>
          </p:cNvPr>
          <p:cNvSpPr txBox="1"/>
          <p:nvPr/>
        </p:nvSpPr>
        <p:spPr>
          <a:xfrm>
            <a:off x="3748374" y="306629"/>
            <a:ext cx="8443626" cy="7899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1000"/>
              </a:lnSpc>
            </a:pPr>
            <a:r>
              <a:rPr lang="ko-KR" altLang="en-US" sz="2800" b="1" dirty="0" err="1">
                <a:latin typeface="Franklin Gothic Demi Cond" panose="020B0706030402020204" pitchFamily="34" charset="0"/>
                <a:ea typeface="+mj-ea"/>
                <a:cs typeface="+mj-cs"/>
              </a:rPr>
              <a:t>임가득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(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조장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) – R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을 이용한 데이터 수집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 </a:t>
            </a: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r>
              <a:rPr lang="ko-KR" altLang="en-US" sz="2800" b="1" dirty="0" err="1">
                <a:latin typeface="Franklin Gothic Demi Cond" panose="020B0706030402020204" pitchFamily="34" charset="0"/>
                <a:ea typeface="+mj-ea"/>
                <a:cs typeface="+mj-cs"/>
              </a:rPr>
              <a:t>이행석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 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– R, Java 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연동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, GUI 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설계</a:t>
            </a: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전  준 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– </a:t>
            </a:r>
            <a:r>
              <a:rPr lang="ko-KR" altLang="en-US" sz="2800" b="1" dirty="0" err="1">
                <a:latin typeface="Franklin Gothic Demi Cond" panose="020B0706030402020204" pitchFamily="34" charset="0"/>
                <a:ea typeface="+mj-ea"/>
                <a:cs typeface="+mj-cs"/>
              </a:rPr>
              <a:t>라즈베리파이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 클러스터 제작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, GUI 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설계</a:t>
            </a: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r>
              <a:rPr lang="ko-KR" altLang="en-US" sz="2800" b="1" dirty="0" err="1">
                <a:latin typeface="Franklin Gothic Demi Cond" panose="020B0706030402020204" pitchFamily="34" charset="0"/>
                <a:ea typeface="+mj-ea"/>
                <a:cs typeface="+mj-cs"/>
              </a:rPr>
              <a:t>위종영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 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– R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로 수집된 데이터를 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Java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로 가공</a:t>
            </a: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신태영 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– Java 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지원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, 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형상관리</a:t>
            </a: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7BBF63CC-B0DA-43EE-BD40-1B8F9EDBAC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2728119" y="602354"/>
            <a:ext cx="650783" cy="8870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B0756B9F-8136-4589-8E86-7362ECE37B0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2728119" y="4415834"/>
            <a:ext cx="651600" cy="8856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286D727E-FF21-45BE-BFEF-3AA17F7489F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2728119" y="1874502"/>
            <a:ext cx="651600" cy="8856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867C9CB4-7754-4A51-A3DF-999B1510367C}"/>
              </a:ext>
            </a:extLst>
          </p:cNvPr>
          <p:cNvPicPr preferRelativeResize="0">
            <a:picLocks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728119" y="3145168"/>
            <a:ext cx="651600" cy="885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48251AE-9B4E-4237-A79B-191B11E979C7}"/>
              </a:ext>
            </a:extLst>
          </p:cNvPr>
          <p:cNvSpPr txBox="1"/>
          <p:nvPr/>
        </p:nvSpPr>
        <p:spPr>
          <a:xfrm>
            <a:off x="3789679" y="901282"/>
            <a:ext cx="5067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E-mail : full7002@naver.com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6"/>
              </a:rPr>
              <a:t>https://github.com/LimFull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DDC8025-7859-4B20-8F0E-11F2995AAB2E}"/>
              </a:ext>
            </a:extLst>
          </p:cNvPr>
          <p:cNvSpPr txBox="1"/>
          <p:nvPr/>
        </p:nvSpPr>
        <p:spPr>
          <a:xfrm>
            <a:off x="3789680" y="2182357"/>
            <a:ext cx="584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E-mail : myidlhs@naver.com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7"/>
              </a:rPr>
              <a:t>https://github.com/LeeHangseok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8DCF9F9-AB85-4CBE-8B81-3E4716DC9143}"/>
              </a:ext>
            </a:extLst>
          </p:cNvPr>
          <p:cNvSpPr txBox="1"/>
          <p:nvPr/>
        </p:nvSpPr>
        <p:spPr>
          <a:xfrm>
            <a:off x="3789680" y="3463432"/>
            <a:ext cx="4202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E-mail : lsktm575@naver.com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8"/>
              </a:rPr>
              <a:t>https://github.com/Joon4518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EFF8A26-3E5D-4DCA-A2E4-0795AC70095B}"/>
              </a:ext>
            </a:extLst>
          </p:cNvPr>
          <p:cNvSpPr txBox="1"/>
          <p:nvPr/>
        </p:nvSpPr>
        <p:spPr>
          <a:xfrm>
            <a:off x="3789680" y="4744507"/>
            <a:ext cx="466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E-mail : droid44@naver.com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9"/>
              </a:rPr>
              <a:t>https://github.com/WiJongYeong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60E0AD5-3E01-40D8-8B8B-4D159E46FF58}"/>
              </a:ext>
            </a:extLst>
          </p:cNvPr>
          <p:cNvSpPr txBox="1"/>
          <p:nvPr/>
        </p:nvSpPr>
        <p:spPr>
          <a:xfrm>
            <a:off x="3789680" y="6025583"/>
            <a:ext cx="456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E-mail : sty2623@naver.com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10"/>
              </a:rPr>
              <a:t>https://github.com/sty2623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D3FF3A83-8B96-4C9A-BA32-285A0E864F09}"/>
              </a:ext>
            </a:extLst>
          </p:cNvPr>
          <p:cNvPicPr preferRelativeResize="0">
            <a:picLocks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728119" y="5686501"/>
            <a:ext cx="651600" cy="885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A94A120-0F3E-4587-8629-47F4ACEE0AE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9E0DA80-73A3-4F64-BAF9-0BEA40EA6B11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70762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일정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F7B64EC6-5AD6-4287-82FB-340F69D456ED}"/>
              </a:ext>
            </a:extLst>
          </p:cNvPr>
          <p:cNvSpPr txBox="1"/>
          <p:nvPr/>
        </p:nvSpPr>
        <p:spPr>
          <a:xfrm>
            <a:off x="4300764" y="1500260"/>
            <a:ext cx="6824436" cy="197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endParaRPr lang="en-US" altLang="ko-KR" sz="3600" b="1" dirty="0">
              <a:solidFill>
                <a:srgbClr val="92D050"/>
              </a:solidFill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endParaRPr lang="ko-KR" altLang="en-US" sz="3600" b="1" dirty="0">
              <a:solidFill>
                <a:srgbClr val="92D050"/>
              </a:solidFill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xmlns="" id="{2FF72794-B3DD-4D0A-AE9D-537AB294E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87247383"/>
              </p:ext>
            </p:extLst>
          </p:nvPr>
        </p:nvGraphicFramePr>
        <p:xfrm>
          <a:off x="2916806" y="1140638"/>
          <a:ext cx="9248174" cy="3786331"/>
        </p:xfrm>
        <a:graphic>
          <a:graphicData uri="http://schemas.openxmlformats.org/drawingml/2006/table">
            <a:tbl>
              <a:tblPr/>
              <a:tblGrid>
                <a:gridCol w="2984594">
                  <a:extLst>
                    <a:ext uri="{9D8B030D-6E8A-4147-A177-3AD203B41FA5}">
                      <a16:colId xmlns:a16="http://schemas.microsoft.com/office/drawing/2014/main" xmlns="" val="1715612190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xmlns="" val="3459442955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xmlns="" val="826050547"/>
                    </a:ext>
                  </a:extLst>
                </a:gridCol>
                <a:gridCol w="447552">
                  <a:extLst>
                    <a:ext uri="{9D8B030D-6E8A-4147-A177-3AD203B41FA5}">
                      <a16:colId xmlns:a16="http://schemas.microsoft.com/office/drawing/2014/main" xmlns="" val="361535775"/>
                    </a:ext>
                  </a:extLst>
                </a:gridCol>
                <a:gridCol w="447552">
                  <a:extLst>
                    <a:ext uri="{9D8B030D-6E8A-4147-A177-3AD203B41FA5}">
                      <a16:colId xmlns:a16="http://schemas.microsoft.com/office/drawing/2014/main" xmlns="" val="3191687825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xmlns="" val="2713836245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xmlns="" val="925482171"/>
                    </a:ext>
                  </a:extLst>
                </a:gridCol>
                <a:gridCol w="421790">
                  <a:extLst>
                    <a:ext uri="{9D8B030D-6E8A-4147-A177-3AD203B41FA5}">
                      <a16:colId xmlns:a16="http://schemas.microsoft.com/office/drawing/2014/main" xmlns="" val="1503335732"/>
                    </a:ext>
                  </a:extLst>
                </a:gridCol>
                <a:gridCol w="421790">
                  <a:extLst>
                    <a:ext uri="{9D8B030D-6E8A-4147-A177-3AD203B41FA5}">
                      <a16:colId xmlns:a16="http://schemas.microsoft.com/office/drawing/2014/main" xmlns="" val="3568311126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xmlns="" val="589539319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xmlns="" val="3568881853"/>
                    </a:ext>
                  </a:extLst>
                </a:gridCol>
                <a:gridCol w="421790">
                  <a:extLst>
                    <a:ext uri="{9D8B030D-6E8A-4147-A177-3AD203B41FA5}">
                      <a16:colId xmlns:a16="http://schemas.microsoft.com/office/drawing/2014/main" xmlns="" val="2653004802"/>
                    </a:ext>
                  </a:extLst>
                </a:gridCol>
                <a:gridCol w="421790">
                  <a:extLst>
                    <a:ext uri="{9D8B030D-6E8A-4147-A177-3AD203B41FA5}">
                      <a16:colId xmlns:a16="http://schemas.microsoft.com/office/drawing/2014/main" xmlns="" val="2410372587"/>
                    </a:ext>
                  </a:extLst>
                </a:gridCol>
                <a:gridCol w="428119">
                  <a:extLst>
                    <a:ext uri="{9D8B030D-6E8A-4147-A177-3AD203B41FA5}">
                      <a16:colId xmlns:a16="http://schemas.microsoft.com/office/drawing/2014/main" xmlns="" val="740343249"/>
                    </a:ext>
                  </a:extLst>
                </a:gridCol>
                <a:gridCol w="725577">
                  <a:extLst>
                    <a:ext uri="{9D8B030D-6E8A-4147-A177-3AD203B41FA5}">
                      <a16:colId xmlns:a16="http://schemas.microsoft.com/office/drawing/2014/main" xmlns="" val="1292635697"/>
                    </a:ext>
                  </a:extLst>
                </a:gridCol>
              </a:tblGrid>
              <a:tr h="293746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추진 내용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1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수행기간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(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월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) (</a:t>
                      </a: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계획표시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: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■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)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j-cs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1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j-cs"/>
                      </a:endParaRPr>
                    </a:p>
                  </a:txBody>
                  <a:tcPr marL="27948" marR="27948" marT="27948" marB="27948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49875881"/>
                  </a:ext>
                </a:extLst>
              </a:tr>
              <a:tr h="2937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3 </a:t>
                      </a:r>
                      <a:r>
                        <a:rPr lang="ko-KR" altLang="en-US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월</a:t>
                      </a:r>
                    </a:p>
                  </a:txBody>
                  <a:tcPr marL="27948" marR="27948" marT="27948" marB="27948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4 </a:t>
                      </a:r>
                      <a:r>
                        <a:rPr lang="ko-KR" altLang="en-US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월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5 </a:t>
                      </a:r>
                      <a:r>
                        <a:rPr lang="ko-KR" altLang="en-US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월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6 </a:t>
                      </a:r>
                      <a:r>
                        <a:rPr lang="ko-KR" altLang="en-US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월</a:t>
                      </a:r>
                    </a:p>
                  </a:txBody>
                  <a:tcPr marL="0" marR="0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2613547919"/>
                  </a:ext>
                </a:extLst>
              </a:tr>
              <a:tr h="3986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27948" marR="27948" marT="27948" marB="27948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792223189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아이디어 도출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531160304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자바와 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R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연동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79486054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크롤링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관련 기법 구축 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j-cs"/>
                      </a:endParaRP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89623638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단어 필터링 기법 구축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83080511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라즈베리파이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클러스터 구축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+mn-ea"/>
                        <a:cs typeface="+mn-cs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0151922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언론사별 뉴스 열람 구현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19451080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자바 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GUI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구현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18870259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테스트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236388512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유지보수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2378587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752675D-22EC-45F9-9940-58BDCDF8E82A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82973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241365" y="3316297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환경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F7B64EC6-5AD6-4287-82FB-340F69D456ED}"/>
              </a:ext>
            </a:extLst>
          </p:cNvPr>
          <p:cNvSpPr txBox="1"/>
          <p:nvPr/>
        </p:nvSpPr>
        <p:spPr>
          <a:xfrm>
            <a:off x="4300764" y="1500260"/>
            <a:ext cx="6824436" cy="197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endParaRPr lang="en-US" altLang="ko-KR" sz="3600" b="1" dirty="0">
              <a:solidFill>
                <a:srgbClr val="92D050"/>
              </a:solidFill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endParaRPr lang="ko-KR" altLang="en-US" sz="3600" b="1" dirty="0">
              <a:solidFill>
                <a:srgbClr val="92D050"/>
              </a:solidFill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BA88F187-A7CF-453B-991B-F2B7DA79F3C8}"/>
              </a:ext>
            </a:extLst>
          </p:cNvPr>
          <p:cNvSpPr txBox="1"/>
          <p:nvPr/>
        </p:nvSpPr>
        <p:spPr>
          <a:xfrm>
            <a:off x="2829996" y="670811"/>
            <a:ext cx="7910321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400" b="0" dirty="0">
                <a:solidFill>
                  <a:schemeClr val="tx1"/>
                </a:solidFill>
              </a:rPr>
              <a:t>Linux Ubuntu</a:t>
            </a:r>
            <a:r>
              <a:rPr lang="ko-KR" altLang="en-US" sz="2400" b="0" dirty="0">
                <a:solidFill>
                  <a:schemeClr val="tx1"/>
                </a:solidFill>
              </a:rPr>
              <a:t> </a:t>
            </a:r>
            <a:r>
              <a:rPr lang="en-US" altLang="ko-KR" sz="2400" b="0" dirty="0">
                <a:solidFill>
                  <a:schemeClr val="tx1"/>
                </a:solidFill>
              </a:rPr>
              <a:t>17.10</a:t>
            </a:r>
          </a:p>
          <a:p>
            <a:pPr>
              <a:lnSpc>
                <a:spcPct val="170000"/>
              </a:lnSpc>
            </a:pPr>
            <a:r>
              <a:rPr lang="en-US" altLang="ko-KR" sz="2000" dirty="0"/>
              <a:t>- </a:t>
            </a:r>
            <a:r>
              <a:rPr lang="ko-KR" altLang="en-US" sz="2000" dirty="0" err="1"/>
              <a:t>라즈베리파이가</a:t>
            </a:r>
            <a:r>
              <a:rPr lang="ko-KR" altLang="en-US" sz="2000" dirty="0"/>
              <a:t> 리눅스 기반의 운영체제인 </a:t>
            </a:r>
            <a:r>
              <a:rPr lang="ko-KR" altLang="en-US" sz="2000" dirty="0" err="1"/>
              <a:t>라즈비안을</a:t>
            </a:r>
            <a:r>
              <a:rPr lang="ko-KR" altLang="en-US" sz="2000" dirty="0"/>
              <a:t> 사용하기 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ko-KR" altLang="en-US" sz="2000" dirty="0"/>
              <a:t> 때문에 하드웨어가 </a:t>
            </a:r>
            <a:r>
              <a:rPr lang="ko-KR" altLang="en-US" sz="2000" dirty="0" err="1"/>
              <a:t>준비됐을때</a:t>
            </a:r>
            <a:r>
              <a:rPr lang="ko-KR" altLang="en-US" sz="2000" dirty="0"/>
              <a:t> 바로 사용할 수 있도록 리눅스 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ko-KR" altLang="en-US" sz="2000" dirty="0"/>
              <a:t> 계열인 우분투를 사용하여 개발</a:t>
            </a:r>
            <a:endParaRPr lang="en-US" altLang="ko-KR" sz="2000" b="0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908008BB-0EDE-488D-8A2E-633D9CB7AA29}"/>
              </a:ext>
            </a:extLst>
          </p:cNvPr>
          <p:cNvSpPr txBox="1"/>
          <p:nvPr/>
        </p:nvSpPr>
        <p:spPr>
          <a:xfrm>
            <a:off x="2829996" y="3145087"/>
            <a:ext cx="7910321" cy="1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400" b="0" spc="-100" dirty="0">
                <a:solidFill>
                  <a:schemeClr val="tx1"/>
                </a:solidFill>
              </a:rPr>
              <a:t>Java JDK 10, </a:t>
            </a:r>
            <a:r>
              <a:rPr lang="en-US" altLang="ko-KR" sz="2400" b="0" dirty="0">
                <a:solidFill>
                  <a:schemeClr val="tx1"/>
                </a:solidFill>
              </a:rPr>
              <a:t>Eclipse Java Oxygen 4.7.2</a:t>
            </a:r>
            <a:endParaRPr lang="en-US" altLang="ko-KR" sz="2400" b="0" spc="-100" dirty="0">
              <a:solidFill>
                <a:schemeClr val="tx1"/>
              </a:solidFill>
            </a:endParaRPr>
          </a:p>
          <a:p>
            <a:pPr>
              <a:lnSpc>
                <a:spcPct val="170000"/>
              </a:lnSpc>
            </a:pPr>
            <a:r>
              <a:rPr lang="en-US" altLang="ko-KR" sz="2000" dirty="0"/>
              <a:t>- </a:t>
            </a:r>
            <a:r>
              <a:rPr lang="ko-KR" altLang="en-US" sz="2000" dirty="0"/>
              <a:t>조원들에게 가장 익숙한 개발 툴과 언어인 이클립스와 자바 사용</a:t>
            </a:r>
            <a:endParaRPr lang="en-US" altLang="ko-KR" sz="2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1654EC6C-BE8D-43EC-861C-1E8985FCE61A}"/>
              </a:ext>
            </a:extLst>
          </p:cNvPr>
          <p:cNvSpPr txBox="1"/>
          <p:nvPr/>
        </p:nvSpPr>
        <p:spPr>
          <a:xfrm>
            <a:off x="2829996" y="4498029"/>
            <a:ext cx="9362004" cy="1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400" b="0" spc="-100" dirty="0">
                <a:solidFill>
                  <a:schemeClr val="tx1"/>
                </a:solidFill>
              </a:rPr>
              <a:t>R Version 3.4.4</a:t>
            </a:r>
            <a:r>
              <a:rPr lang="en-US" altLang="ko-KR" spc="-100" dirty="0"/>
              <a:t> </a:t>
            </a:r>
          </a:p>
          <a:p>
            <a:pPr>
              <a:lnSpc>
                <a:spcPct val="170000"/>
              </a:lnSpc>
            </a:pPr>
            <a:r>
              <a:rPr lang="en-US" altLang="ko-KR" sz="2000" spc="-100" dirty="0"/>
              <a:t>- </a:t>
            </a:r>
            <a:r>
              <a:rPr lang="ko-KR" altLang="en-US" sz="2000" dirty="0"/>
              <a:t>국내</a:t>
            </a:r>
            <a:r>
              <a:rPr lang="en-US" altLang="ko-KR" sz="2000" dirty="0"/>
              <a:t> </a:t>
            </a:r>
            <a:r>
              <a:rPr lang="ko-KR" altLang="en-US" sz="2000" dirty="0"/>
              <a:t>뉴스 데이터를 수집하고 가공하는데 필요한 통계 프로그램인 </a:t>
            </a:r>
            <a:r>
              <a:rPr lang="en-US" altLang="ko-KR" sz="2000" dirty="0"/>
              <a:t>R </a:t>
            </a:r>
            <a:r>
              <a:rPr lang="ko-KR" altLang="en-US" sz="2000" dirty="0"/>
              <a:t>사용</a:t>
            </a:r>
            <a:endParaRPr lang="en-US" altLang="ko-KR" sz="2000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20BD0531-4C50-4D3A-88DE-E1D1584C0D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8154625" y="3299088"/>
            <a:ext cx="551251" cy="55125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xmlns="" id="{27D3F8F7-D738-496B-A616-83D64F7A64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962430" y="4613823"/>
            <a:ext cx="557870" cy="55926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xmlns="" id="{A5D20E89-DAF2-40B1-A6E8-9EA4AC4E1D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8705876" y="3334234"/>
            <a:ext cx="700933" cy="46832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xmlns="" id="{6C924AC3-70CF-4A80-8F6D-8296767E3B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781041" y="822032"/>
            <a:ext cx="589280" cy="4938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EFA668D-D0F2-4D11-A71C-BB9A4DC0A773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07739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환경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3937853" y="652495"/>
            <a:ext cx="6296025" cy="3872605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EFA668D-D0F2-4D11-A71C-BB9A4DC0A773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A88F187-A7CF-453B-991B-F2B7DA79F3C8}"/>
              </a:ext>
            </a:extLst>
          </p:cNvPr>
          <p:cNvSpPr txBox="1"/>
          <p:nvPr/>
        </p:nvSpPr>
        <p:spPr>
          <a:xfrm>
            <a:off x="3160196" y="4684011"/>
            <a:ext cx="9476304" cy="1505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dirty="0" err="1"/>
              <a:t>깃허브</a:t>
            </a:r>
            <a:r>
              <a:rPr lang="ko-KR" altLang="en-US" dirty="0"/>
              <a:t> 서버 </a:t>
            </a:r>
            <a:r>
              <a:rPr lang="en-US" altLang="ko-KR" dirty="0"/>
              <a:t>: </a:t>
            </a:r>
            <a:r>
              <a:rPr lang="ko-KR" altLang="en-US" dirty="0" err="1"/>
              <a:t>임가득</a:t>
            </a:r>
            <a:endParaRPr lang="en-US" altLang="ko-KR" dirty="0"/>
          </a:p>
          <a:p>
            <a:pPr>
              <a:lnSpc>
                <a:spcPct val="170000"/>
              </a:lnSpc>
            </a:pPr>
            <a:r>
              <a:rPr lang="ko-KR" altLang="en-US" dirty="0"/>
              <a:t>콜라보레이터 </a:t>
            </a:r>
            <a:r>
              <a:rPr lang="en-US" altLang="ko-KR" dirty="0"/>
              <a:t>: </a:t>
            </a:r>
            <a:r>
              <a:rPr lang="ko-KR" altLang="en-US" dirty="0"/>
              <a:t>전준</a:t>
            </a:r>
            <a:r>
              <a:rPr lang="en-US" altLang="ko-KR" dirty="0"/>
              <a:t>, </a:t>
            </a:r>
            <a:r>
              <a:rPr lang="ko-KR" altLang="en-US" dirty="0" err="1"/>
              <a:t>위종영</a:t>
            </a:r>
            <a:r>
              <a:rPr lang="en-US" altLang="ko-KR" dirty="0"/>
              <a:t>, </a:t>
            </a:r>
            <a:r>
              <a:rPr lang="ko-KR" altLang="en-US" dirty="0" err="1"/>
              <a:t>이행석</a:t>
            </a:r>
            <a:r>
              <a:rPr lang="en-US" altLang="ko-KR" dirty="0"/>
              <a:t>, </a:t>
            </a:r>
            <a:r>
              <a:rPr lang="ko-KR" altLang="en-US" dirty="0"/>
              <a:t>신태영</a:t>
            </a:r>
            <a:endParaRPr lang="en-US" altLang="ko-KR" dirty="0"/>
          </a:p>
          <a:p>
            <a:pPr>
              <a:lnSpc>
                <a:spcPct val="170000"/>
              </a:lnSpc>
            </a:pPr>
            <a:r>
              <a:rPr lang="en-US" altLang="ko-KR" dirty="0" err="1"/>
              <a:t>Git</a:t>
            </a:r>
            <a:r>
              <a:rPr lang="en-US" altLang="ko-KR" dirty="0"/>
              <a:t> Bash </a:t>
            </a:r>
            <a:r>
              <a:rPr lang="ko-KR" altLang="en-US" dirty="0"/>
              <a:t>환경에서 마스터 </a:t>
            </a:r>
            <a:r>
              <a:rPr lang="ko-KR" altLang="en-US" dirty="0" err="1"/>
              <a:t>브랜치와</a:t>
            </a:r>
            <a:r>
              <a:rPr lang="ko-KR" altLang="en-US" dirty="0"/>
              <a:t> 각자 </a:t>
            </a:r>
            <a:r>
              <a:rPr lang="en-US" altLang="ko-KR" dirty="0"/>
              <a:t>1</a:t>
            </a:r>
            <a:r>
              <a:rPr lang="ko-KR" altLang="en-US" dirty="0"/>
              <a:t>개씩 만든 </a:t>
            </a:r>
            <a:r>
              <a:rPr lang="ko-KR" altLang="en-US" dirty="0" err="1"/>
              <a:t>브랜치를</a:t>
            </a:r>
            <a:r>
              <a:rPr lang="ko-KR" altLang="en-US" dirty="0"/>
              <a:t> 가지고 협업 중</a:t>
            </a:r>
            <a:endParaRPr lang="en-US" altLang="ko-KR" dirty="0"/>
          </a:p>
        </p:txBody>
      </p:sp>
      <p:sp>
        <p:nvSpPr>
          <p:cNvPr id="13" name="TextBox 12"/>
          <p:cNvSpPr txBox="1"/>
          <p:nvPr/>
        </p:nvSpPr>
        <p:spPr>
          <a:xfrm>
            <a:off x="3160196" y="6171168"/>
            <a:ext cx="7508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https://github.com/LimFull/Internet-News-Collector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85622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942C80B5-4611-4831-87BF-B44737013C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9762386" y="3156247"/>
            <a:ext cx="908315" cy="171650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2482387" y="4899047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A94A120-0F3E-4587-8629-47F4ACEE0AE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9E0DA80-73A3-4F64-BAF9-0BEA40EA6B11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C0E347E6-64F5-4707-8395-912E7F03900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143209" y="3409515"/>
            <a:ext cx="1360411" cy="1363820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xmlns="" id="{24DA3B92-C419-4B09-9794-A63CB81325B3}"/>
              </a:ext>
            </a:extLst>
          </p:cNvPr>
          <p:cNvSpPr/>
          <p:nvPr/>
        </p:nvSpPr>
        <p:spPr>
          <a:xfrm>
            <a:off x="4522660" y="3816560"/>
            <a:ext cx="4901793" cy="632597"/>
          </a:xfrm>
          <a:prstGeom prst="rightArrow">
            <a:avLst>
              <a:gd name="adj1" fmla="val 27291"/>
              <a:gd name="adj2" fmla="val 102291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ADA091A-1BB9-4773-9662-A9C02E02C4D2}"/>
              </a:ext>
            </a:extLst>
          </p:cNvPr>
          <p:cNvSpPr txBox="1"/>
          <p:nvPr/>
        </p:nvSpPr>
        <p:spPr>
          <a:xfrm>
            <a:off x="8704337" y="1831108"/>
            <a:ext cx="3020812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 b="1"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marL="357188" algn="l"/>
            <a:r>
              <a:rPr lang="ko-KR" altLang="en-US" dirty="0"/>
              <a:t>기사 제목을 선택하면</a:t>
            </a:r>
            <a:endParaRPr lang="en-US" altLang="ko-KR" dirty="0"/>
          </a:p>
          <a:p>
            <a:pPr marL="357188" algn="l"/>
            <a:r>
              <a:rPr lang="ko-KR" altLang="en-US" dirty="0"/>
              <a:t>링크를 걸어 기사 조회 가능</a:t>
            </a:r>
            <a:endParaRPr lang="en-US" altLang="ko-KR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xmlns="" id="{9224E4B2-0372-4223-A895-E80A24DA713A}"/>
              </a:ext>
            </a:extLst>
          </p:cNvPr>
          <p:cNvSpPr/>
          <p:nvPr/>
        </p:nvSpPr>
        <p:spPr>
          <a:xfrm>
            <a:off x="8704337" y="1829211"/>
            <a:ext cx="359718" cy="35971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754E833D-9256-4BC1-B7D8-9F7ED08F98C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047338" y="706869"/>
            <a:ext cx="1637166" cy="1135784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xmlns="" id="{300CC739-53C7-46CF-90D0-18F4E733D7C0}"/>
              </a:ext>
            </a:extLst>
          </p:cNvPr>
          <p:cNvSpPr/>
          <p:nvPr/>
        </p:nvSpPr>
        <p:spPr>
          <a:xfrm rot="8230406">
            <a:off x="3886383" y="2375660"/>
            <a:ext cx="2694585" cy="632597"/>
          </a:xfrm>
          <a:prstGeom prst="rightArrow">
            <a:avLst>
              <a:gd name="adj1" fmla="val 27291"/>
              <a:gd name="adj2" fmla="val 102291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xmlns="" id="{87A765C5-6694-4C26-9CAC-A77E700978EF}"/>
              </a:ext>
            </a:extLst>
          </p:cNvPr>
          <p:cNvSpPr/>
          <p:nvPr/>
        </p:nvSpPr>
        <p:spPr>
          <a:xfrm rot="13240438">
            <a:off x="7187118" y="2366885"/>
            <a:ext cx="2694585" cy="632597"/>
          </a:xfrm>
          <a:prstGeom prst="rightArrow">
            <a:avLst>
              <a:gd name="adj1" fmla="val 27291"/>
              <a:gd name="adj2" fmla="val 102291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7A70A044-3134-479D-A5C7-9957229BA479}"/>
              </a:ext>
            </a:extLst>
          </p:cNvPr>
          <p:cNvSpPr txBox="1"/>
          <p:nvPr/>
        </p:nvSpPr>
        <p:spPr>
          <a:xfrm>
            <a:off x="3491594" y="1703862"/>
            <a:ext cx="1692378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Franklin Gothic Demi Cond" panose="020B0706030402020204" pitchFamily="34" charset="0"/>
                <a:ea typeface="+mj-ea"/>
                <a:cs typeface="+mj-cs"/>
              </a:rPr>
              <a:t>       인터넷에서 </a:t>
            </a:r>
            <a:endParaRPr lang="en-US" altLang="ko-KR" sz="16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r>
              <a:rPr lang="ko-KR" altLang="en-US" sz="1600" b="1" dirty="0">
                <a:latin typeface="Franklin Gothic Demi Cond" panose="020B0706030402020204" pitchFamily="34" charset="0"/>
                <a:ea typeface="+mj-ea"/>
                <a:cs typeface="+mj-cs"/>
              </a:rPr>
              <a:t>       카테고리별로 </a:t>
            </a:r>
            <a:endParaRPr lang="en-US" altLang="ko-KR" sz="16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r>
              <a:rPr lang="ko-KR" altLang="en-US" sz="1600" b="1" dirty="0">
                <a:latin typeface="Franklin Gothic Demi Cond" panose="020B0706030402020204" pitchFamily="34" charset="0"/>
                <a:ea typeface="+mj-ea"/>
                <a:cs typeface="+mj-cs"/>
              </a:rPr>
              <a:t>       뉴스 수집</a:t>
            </a:r>
            <a:endParaRPr lang="en-US" altLang="ko-KR" sz="1600" b="1" dirty="0"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xmlns="" id="{2EA0C870-8CCC-447C-833A-FCFB1C010853}"/>
              </a:ext>
            </a:extLst>
          </p:cNvPr>
          <p:cNvSpPr/>
          <p:nvPr/>
        </p:nvSpPr>
        <p:spPr>
          <a:xfrm>
            <a:off x="3491594" y="1714880"/>
            <a:ext cx="359718" cy="35971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03A417EB-2C4F-45D9-BB55-9127106D032E}"/>
              </a:ext>
            </a:extLst>
          </p:cNvPr>
          <p:cNvGrpSpPr/>
          <p:nvPr/>
        </p:nvGrpSpPr>
        <p:grpSpPr>
          <a:xfrm>
            <a:off x="4412157" y="4271433"/>
            <a:ext cx="3137331" cy="2062103"/>
            <a:chOff x="5102949" y="4330663"/>
            <a:chExt cx="3152112" cy="207822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DD2E0CBE-8D6B-4EB8-80E0-0D669E7BDBE4}"/>
                </a:ext>
              </a:extLst>
            </p:cNvPr>
            <p:cNvSpPr txBox="1"/>
            <p:nvPr/>
          </p:nvSpPr>
          <p:spPr>
            <a:xfrm>
              <a:off x="5102949" y="4330663"/>
              <a:ext cx="3152112" cy="2078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179388"/>
              <a:r>
                <a:rPr lang="ko-KR" altLang="en-US" sz="16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    </a:t>
              </a:r>
              <a:r>
                <a:rPr lang="ko-KR" altLang="en-US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문장을 형태소별로 </a:t>
              </a:r>
              <a:endParaRPr lang="en-US" altLang="ko-KR" sz="1400" b="1" dirty="0">
                <a:latin typeface="Franklin Gothic Demi Cond" panose="020B0706030402020204" pitchFamily="34" charset="0"/>
                <a:ea typeface="+mj-ea"/>
                <a:cs typeface="+mj-cs"/>
              </a:endParaRPr>
            </a:p>
            <a:p>
              <a:pPr marL="179388"/>
              <a:r>
                <a:rPr lang="ko-KR" altLang="en-US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    쪼갠 후 명사만 추출</a:t>
              </a:r>
              <a:endParaRPr lang="en-US" altLang="ko-KR" sz="1400" b="1" dirty="0">
                <a:latin typeface="Franklin Gothic Demi Cond" panose="020B0706030402020204" pitchFamily="34" charset="0"/>
                <a:ea typeface="+mj-ea"/>
                <a:cs typeface="+mj-cs"/>
              </a:endParaRPr>
            </a:p>
            <a:p>
              <a:pPr marL="179388"/>
              <a:r>
                <a:rPr lang="ko-KR" altLang="en-US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   </a:t>
              </a:r>
              <a:endParaRPr lang="en-US" altLang="ko-KR" sz="1400" b="1" dirty="0">
                <a:latin typeface="Franklin Gothic Demi Cond" panose="020B0706030402020204" pitchFamily="34" charset="0"/>
                <a:ea typeface="+mj-ea"/>
                <a:cs typeface="+mj-cs"/>
              </a:endParaRPr>
            </a:p>
            <a:p>
              <a:pPr marL="179388"/>
              <a:r>
                <a:rPr lang="en-US" altLang="ko-KR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   </a:t>
              </a:r>
              <a:r>
                <a:rPr lang="ko-KR" altLang="en-US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 명사 등장 회수 카운트</a:t>
              </a:r>
              <a:endParaRPr lang="en-US" altLang="ko-KR" sz="1400" b="1" dirty="0">
                <a:latin typeface="Franklin Gothic Demi Cond" panose="020B0706030402020204" pitchFamily="34" charset="0"/>
                <a:ea typeface="+mj-ea"/>
                <a:cs typeface="+mj-cs"/>
              </a:endParaRPr>
            </a:p>
            <a:p>
              <a:pPr marL="179388"/>
              <a:endParaRPr lang="en-US" altLang="ko-KR" sz="1400" b="1" dirty="0">
                <a:latin typeface="Franklin Gothic Demi Cond" panose="020B0706030402020204" pitchFamily="34" charset="0"/>
                <a:ea typeface="+mj-ea"/>
                <a:cs typeface="+mj-cs"/>
              </a:endParaRPr>
            </a:p>
            <a:p>
              <a:pPr marL="179388"/>
              <a:r>
                <a:rPr lang="ko-KR" altLang="en-US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    많이 등장한 순으로 </a:t>
              </a:r>
              <a:r>
                <a:rPr lang="en-US" altLang="ko-KR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30</a:t>
              </a:r>
              <a:r>
                <a:rPr lang="ko-KR" altLang="en-US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위까지 나열</a:t>
              </a:r>
              <a:endParaRPr lang="en-US" altLang="ko-KR" sz="1400" b="1" dirty="0">
                <a:latin typeface="Franklin Gothic Demi Cond" panose="020B0706030402020204" pitchFamily="34" charset="0"/>
                <a:ea typeface="+mj-ea"/>
                <a:cs typeface="+mj-cs"/>
              </a:endParaRPr>
            </a:p>
            <a:p>
              <a:pPr marL="179388"/>
              <a:endParaRPr lang="en-US" altLang="ko-KR" sz="1400" b="1" dirty="0">
                <a:latin typeface="Franklin Gothic Demi Cond" panose="020B0706030402020204" pitchFamily="34" charset="0"/>
                <a:ea typeface="+mj-ea"/>
                <a:cs typeface="+mj-cs"/>
              </a:endParaRPr>
            </a:p>
            <a:p>
              <a:pPr marL="179388"/>
              <a:r>
                <a:rPr lang="ko-KR" altLang="en-US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    나열된 명사들을 기준으로</a:t>
              </a:r>
              <a:endParaRPr lang="en-US" altLang="ko-KR" sz="1400" b="1" dirty="0">
                <a:latin typeface="Franklin Gothic Demi Cond" panose="020B0706030402020204" pitchFamily="34" charset="0"/>
                <a:ea typeface="+mj-ea"/>
                <a:cs typeface="+mj-cs"/>
              </a:endParaRPr>
            </a:p>
            <a:p>
              <a:pPr marL="179388"/>
              <a:r>
                <a:rPr lang="ko-KR" altLang="en-US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    </a:t>
              </a:r>
              <a:r>
                <a:rPr lang="ko-KR" altLang="en-US" sz="1400" b="1" dirty="0" err="1">
                  <a:latin typeface="Franklin Gothic Demi Cond" panose="020B0706030402020204" pitchFamily="34" charset="0"/>
                  <a:ea typeface="+mj-ea"/>
                  <a:cs typeface="+mj-cs"/>
                </a:rPr>
                <a:t>워드클라우드</a:t>
              </a:r>
              <a:r>
                <a:rPr lang="ko-KR" altLang="en-US" sz="1400" b="1" dirty="0">
                  <a:latin typeface="Franklin Gothic Demi Cond" panose="020B0706030402020204" pitchFamily="34" charset="0"/>
                  <a:ea typeface="+mj-ea"/>
                  <a:cs typeface="+mj-cs"/>
                </a:rPr>
                <a:t> 생성</a:t>
              </a:r>
              <a:endParaRPr lang="en-US" altLang="ko-KR" sz="1400" b="1" dirty="0">
                <a:latin typeface="Franklin Gothic Demi Cond" panose="020B0706030402020204" pitchFamily="34" charset="0"/>
                <a:ea typeface="+mj-ea"/>
                <a:cs typeface="+mj-cs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xmlns="" id="{810B0EFD-ACC3-4F5D-AC97-1EA0AFE6AFD1}"/>
                </a:ext>
              </a:extLst>
            </p:cNvPr>
            <p:cNvSpPr/>
            <p:nvPr/>
          </p:nvSpPr>
          <p:spPr>
            <a:xfrm>
              <a:off x="5114579" y="4359124"/>
              <a:ext cx="359718" cy="359718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2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89AFD9F1-A0E8-4827-B9B8-763325851EF1}"/>
              </a:ext>
            </a:extLst>
          </p:cNvPr>
          <p:cNvSpPr txBox="1"/>
          <p:nvPr/>
        </p:nvSpPr>
        <p:spPr>
          <a:xfrm>
            <a:off x="7688092" y="4907357"/>
            <a:ext cx="3498029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 b="1"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marL="452438" indent="-188913" algn="l">
              <a:tabLst>
                <a:tab pos="452438" algn="l"/>
              </a:tabLst>
            </a:pPr>
            <a:r>
              <a:rPr lang="en-US" altLang="ko-KR" dirty="0"/>
              <a:t>R</a:t>
            </a:r>
            <a:r>
              <a:rPr lang="ko-KR" altLang="en-US" dirty="0"/>
              <a:t>에서 만들어진 </a:t>
            </a:r>
            <a:r>
              <a:rPr lang="ko-KR" altLang="en-US" dirty="0" err="1"/>
              <a:t>워드클라우드를</a:t>
            </a:r>
            <a:r>
              <a:rPr lang="ko-KR" altLang="en-US" dirty="0"/>
              <a:t> </a:t>
            </a:r>
            <a:endParaRPr lang="en-US" altLang="ko-KR" dirty="0"/>
          </a:p>
          <a:p>
            <a:pPr marL="452438" indent="-188913" algn="l">
              <a:tabLst>
                <a:tab pos="452438" algn="l"/>
              </a:tabLst>
            </a:pPr>
            <a:r>
              <a:rPr lang="ko-KR" altLang="en-US" dirty="0"/>
              <a:t>자바로 가져와서 출력</a:t>
            </a:r>
            <a:endParaRPr lang="en-US" altLang="ko-KR" dirty="0"/>
          </a:p>
          <a:p>
            <a:pPr marL="452438" indent="-188913" algn="l">
              <a:tabLst>
                <a:tab pos="452438" algn="l"/>
              </a:tabLst>
            </a:pPr>
            <a:endParaRPr lang="en-US" altLang="ko-KR" dirty="0"/>
          </a:p>
          <a:p>
            <a:pPr marL="452438" indent="-188913" algn="l">
              <a:tabLst>
                <a:tab pos="452438" algn="l"/>
              </a:tabLst>
            </a:pPr>
            <a:r>
              <a:rPr lang="ko-KR" altLang="en-US" dirty="0"/>
              <a:t>각 키워드 선택 시 해당 기사들을</a:t>
            </a:r>
            <a:endParaRPr lang="en-US" altLang="ko-KR" dirty="0"/>
          </a:p>
          <a:p>
            <a:pPr marL="452438" indent="-188913" algn="l">
              <a:tabLst>
                <a:tab pos="452438" algn="l"/>
              </a:tabLst>
            </a:pPr>
            <a:r>
              <a:rPr lang="ko-KR" altLang="en-US" dirty="0"/>
              <a:t>언론사 별로 보여줌</a:t>
            </a:r>
            <a:endParaRPr lang="en-US" altLang="ko-KR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xmlns="" id="{7DB9797C-867C-4423-939E-3ABA2068FFB6}"/>
              </a:ext>
            </a:extLst>
          </p:cNvPr>
          <p:cNvSpPr/>
          <p:nvPr/>
        </p:nvSpPr>
        <p:spPr>
          <a:xfrm>
            <a:off x="7691275" y="4915918"/>
            <a:ext cx="359718" cy="35971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41D7E298-1ED4-4B27-AFFE-3041838FE9CA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흐름</a:t>
            </a:r>
          </a:p>
        </p:txBody>
      </p:sp>
    </p:spTree>
    <p:extLst>
      <p:ext uri="{BB962C8B-B14F-4D97-AF65-F5344CB8AC3E}">
        <p14:creationId xmlns:p14="http://schemas.microsoft.com/office/powerpoint/2010/main" xmlns="" val="394917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AB249F36-4734-49CF-B488-2FBE0216B98B}"/>
              </a:ext>
            </a:extLst>
          </p:cNvPr>
          <p:cNvSpPr/>
          <p:nvPr/>
        </p:nvSpPr>
        <p:spPr>
          <a:xfrm>
            <a:off x="19397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45035" y="4043069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Franklin Gothic Demi Cond" panose="020B0706030402020204" pitchFamily="34" charset="0"/>
                <a:ea typeface="+mj-ea"/>
                <a:cs typeface="+mj-cs"/>
              </a:rPr>
              <a:t>지난주 질문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2778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xmlns="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xmlns="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1A9AF10-57D0-4D0C-AA8A-A370F236187F}"/>
              </a:ext>
            </a:extLst>
          </p:cNvPr>
          <p:cNvSpPr txBox="1"/>
          <p:nvPr/>
        </p:nvSpPr>
        <p:spPr>
          <a:xfrm>
            <a:off x="2626580" y="1095634"/>
            <a:ext cx="965138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노트북이나 데스크톱 대신 </a:t>
            </a:r>
            <a:r>
              <a:rPr lang="ko-KR" altLang="en-US" dirty="0" err="1"/>
              <a:t>라즈베리파이를</a:t>
            </a:r>
            <a:r>
              <a:rPr lang="ko-KR" altLang="en-US" dirty="0"/>
              <a:t> 선택한 이유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  - </a:t>
            </a:r>
            <a:r>
              <a:rPr lang="ko-KR" altLang="en-US" dirty="0"/>
              <a:t>상대적으로 가격이 매우 저렴한 </a:t>
            </a:r>
            <a:r>
              <a:rPr lang="ko-KR" altLang="en-US" dirty="0" err="1"/>
              <a:t>라즈베리파이를</a:t>
            </a:r>
            <a:r>
              <a:rPr lang="ko-KR" altLang="en-US" dirty="0"/>
              <a:t> 여러 대 구매하여 </a:t>
            </a:r>
            <a:r>
              <a:rPr lang="ko-KR" altLang="en-US" dirty="0" err="1"/>
              <a:t>가성비</a:t>
            </a:r>
            <a:r>
              <a:rPr lang="ko-KR" altLang="en-US" dirty="0"/>
              <a:t> </a:t>
            </a:r>
            <a:r>
              <a:rPr lang="ko-KR" altLang="en-US" dirty="0" smtClean="0"/>
              <a:t>추구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en-US" altLang="ko-KR" dirty="0" smtClean="0"/>
              <a:t> - </a:t>
            </a:r>
            <a:r>
              <a:rPr lang="ko-KR" altLang="en-US" dirty="0" smtClean="0"/>
              <a:t>정보를 분석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smtClean="0"/>
              <a:t>정제하는 작업에는 </a:t>
            </a:r>
            <a:r>
              <a:rPr lang="ko-KR" altLang="en-US" dirty="0" err="1" smtClean="0"/>
              <a:t>아두이노보다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라즈베리파이가</a:t>
            </a:r>
            <a:r>
              <a:rPr lang="ko-KR" altLang="en-US" dirty="0" smtClean="0"/>
              <a:t> 적합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en-US" altLang="ko-KR" dirty="0" smtClean="0"/>
              <a:t> - </a:t>
            </a:r>
            <a:r>
              <a:rPr lang="ko-KR" altLang="en-US" dirty="0" smtClean="0"/>
              <a:t>영상처리 특화</a:t>
            </a:r>
            <a:r>
              <a:rPr lang="en-US" altLang="ko-KR" dirty="0" smtClean="0"/>
              <a:t>, RAM</a:t>
            </a:r>
            <a:r>
              <a:rPr lang="ko-KR" altLang="en-US" dirty="0" smtClean="0"/>
              <a:t>이나 프로세싱 속도가 </a:t>
            </a:r>
            <a:r>
              <a:rPr lang="ko-KR" altLang="en-US" dirty="0" err="1" smtClean="0"/>
              <a:t>커야하는게</a:t>
            </a:r>
            <a:r>
              <a:rPr lang="ko-KR" altLang="en-US" dirty="0" smtClean="0"/>
              <a:t> 아니라면 다른 소형 </a:t>
            </a:r>
            <a:r>
              <a:rPr lang="en-US" altLang="ko-KR" dirty="0" smtClean="0"/>
              <a:t>pc</a:t>
            </a:r>
            <a:r>
              <a:rPr lang="ko-KR" altLang="en-US" dirty="0" smtClean="0"/>
              <a:t>보다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라즈베리파이가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구현</a:t>
            </a:r>
            <a:r>
              <a:rPr lang="en-US" altLang="ko-KR" dirty="0" smtClean="0"/>
              <a:t> </a:t>
            </a:r>
            <a:r>
              <a:rPr lang="ko-KR" altLang="en-US" dirty="0" smtClean="0"/>
              <a:t>및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개발과정에서 시행착오를 줄일 수 있음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 startAt="2"/>
            </a:pPr>
            <a:r>
              <a:rPr lang="ko-KR" altLang="en-US" dirty="0"/>
              <a:t>적용할 데이터의 범위 계획</a:t>
            </a:r>
            <a:endParaRPr lang="en-US" altLang="ko-KR" dirty="0"/>
          </a:p>
          <a:p>
            <a:pPr marL="342900" indent="-342900">
              <a:buAutoNum type="arabicPeriod" startAt="2"/>
            </a:pPr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날짜를 선택해 사용할 수 있도록 할 계획이며</a:t>
            </a:r>
            <a:r>
              <a:rPr lang="en-US" altLang="ko-KR" dirty="0"/>
              <a:t>, </a:t>
            </a:r>
            <a:r>
              <a:rPr lang="ko-KR" altLang="en-US" dirty="0"/>
              <a:t>기본적으로는 실시간으로 최신 정보를 사용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명사형 외에 동사형 단어들이 </a:t>
            </a:r>
            <a:r>
              <a:rPr lang="ko-KR" altLang="en-US" dirty="0" err="1"/>
              <a:t>워드클라우드에</a:t>
            </a:r>
            <a:r>
              <a:rPr lang="ko-KR" altLang="en-US" dirty="0"/>
              <a:t> 보여지는 개선할 생각은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개선 중</a:t>
            </a:r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꼭 명사형이 아니더라도 중요한 키워드일 때가 있어서 자주 등장하는 불필요한 글자만 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제거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xmlns="" val="1832120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AB249F36-4734-49CF-B488-2FBE0216B98B}"/>
              </a:ext>
            </a:extLst>
          </p:cNvPr>
          <p:cNvSpPr/>
          <p:nvPr/>
        </p:nvSpPr>
        <p:spPr>
          <a:xfrm>
            <a:off x="19397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45035" y="4043069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r>
              <a:rPr lang="en-US" altLang="ko-KR" sz="1600" b="1" dirty="0">
                <a:latin typeface="+mj-ea"/>
              </a:rPr>
              <a:t/>
            </a: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117886" y="-3027788"/>
            <a:ext cx="754744" cy="2171734"/>
            <a:chOff x="2612571" y="2676037"/>
            <a:chExt cx="754744" cy="2171734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5ED19942-3A07-488B-8198-65ECDB49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1" y="2676037"/>
              <a:ext cx="7547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xmlns="" id="{DB2937F2-E19F-4168-B051-BD8BA653038F}"/>
                </a:ext>
              </a:extLst>
            </p:cNvPr>
            <p:cNvCxnSpPr>
              <a:cxnSpLocks/>
            </p:cNvCxnSpPr>
            <p:nvPr/>
          </p:nvCxnSpPr>
          <p:spPr>
            <a:xfrm>
              <a:off x="2612571" y="2676037"/>
              <a:ext cx="0" cy="217173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xmlns="" id="{EE3DB251-6F42-478A-A201-51B1D7930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2573" y="4838665"/>
              <a:ext cx="26778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CABD80E3-D16B-4218-8C1E-3389BBCCC72D}"/>
              </a:ext>
            </a:extLst>
          </p:cNvPr>
          <p:cNvSpPr txBox="1"/>
          <p:nvPr/>
        </p:nvSpPr>
        <p:spPr>
          <a:xfrm>
            <a:off x="2782275" y="5089220"/>
            <a:ext cx="9393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/>
              <a:t>많이 나온 단어들의 링크 추출</a:t>
            </a:r>
            <a:endParaRPr lang="en-US" altLang="ko-KR" sz="2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1A9AF10-57D0-4D0C-AA8A-A370F236187F}"/>
              </a:ext>
            </a:extLst>
          </p:cNvPr>
          <p:cNvSpPr txBox="1"/>
          <p:nvPr/>
        </p:nvSpPr>
        <p:spPr>
          <a:xfrm>
            <a:off x="2626580" y="1095634"/>
            <a:ext cx="93934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wordurl</a:t>
            </a:r>
            <a:r>
              <a:rPr lang="en-US" altLang="ko-KR" dirty="0"/>
              <a:t> &lt;- matrix(</a:t>
            </a:r>
            <a:r>
              <a:rPr lang="en-US" altLang="ko-KR" dirty="0" err="1"/>
              <a:t>nrow</a:t>
            </a:r>
            <a:r>
              <a:rPr lang="en-US" altLang="ko-KR" dirty="0"/>
              <a:t>=3, </a:t>
            </a:r>
            <a:r>
              <a:rPr lang="en-US" altLang="ko-KR" dirty="0" err="1"/>
              <a:t>ncol</a:t>
            </a:r>
            <a:r>
              <a:rPr lang="en-US" altLang="ko-KR" dirty="0"/>
              <a:t>=20)       </a:t>
            </a:r>
          </a:p>
          <a:p>
            <a:r>
              <a:rPr lang="en-US" altLang="ko-KR" dirty="0" err="1"/>
              <a:t>sortedword</a:t>
            </a:r>
            <a:r>
              <a:rPr lang="en-US" altLang="ko-KR" dirty="0"/>
              <a:t> &lt;- doc[rev(order(</a:t>
            </a:r>
            <a:r>
              <a:rPr lang="en-US" altLang="ko-KR" dirty="0" err="1"/>
              <a:t>rowSums</a:t>
            </a:r>
            <a:r>
              <a:rPr lang="en-US" altLang="ko-KR" dirty="0"/>
              <a:t>(doc))),]           </a:t>
            </a:r>
          </a:p>
          <a:p>
            <a:r>
              <a:rPr lang="en-US" altLang="ko-KR" dirty="0"/>
              <a:t>for (</a:t>
            </a:r>
            <a:r>
              <a:rPr lang="en-US" altLang="ko-KR" dirty="0" err="1"/>
              <a:t>i</a:t>
            </a:r>
            <a:r>
              <a:rPr lang="en-US" altLang="ko-KR" dirty="0"/>
              <a:t> in 1:3){                      </a:t>
            </a:r>
          </a:p>
          <a:p>
            <a:r>
              <a:rPr lang="en-US" altLang="ko-KR" dirty="0"/>
              <a:t>  k &lt;- 0                               </a:t>
            </a:r>
          </a:p>
          <a:p>
            <a:r>
              <a:rPr lang="en-US" altLang="ko-KR" dirty="0"/>
              <a:t>  for (j in 1:20){                      </a:t>
            </a:r>
          </a:p>
          <a:p>
            <a:r>
              <a:rPr lang="en-US" altLang="ko-KR" dirty="0"/>
              <a:t>    if (</a:t>
            </a:r>
            <a:r>
              <a:rPr lang="en-US" altLang="ko-KR" dirty="0" err="1"/>
              <a:t>sortedword</a:t>
            </a:r>
            <a:r>
              <a:rPr lang="en-US" altLang="ko-KR" dirty="0"/>
              <a:t>[</a:t>
            </a:r>
            <a:r>
              <a:rPr lang="en-US" altLang="ko-KR" dirty="0" err="1"/>
              <a:t>i,j</a:t>
            </a:r>
            <a:r>
              <a:rPr lang="en-US" altLang="ko-KR" dirty="0"/>
              <a:t>] != 0) {            </a:t>
            </a:r>
          </a:p>
          <a:p>
            <a:r>
              <a:rPr lang="en-US" altLang="ko-KR" dirty="0"/>
              <a:t>      k &lt;- k+1</a:t>
            </a:r>
          </a:p>
          <a:p>
            <a:r>
              <a:rPr lang="en-US" altLang="ko-KR" dirty="0"/>
              <a:t>      </a:t>
            </a:r>
            <a:r>
              <a:rPr lang="en-US" altLang="ko-KR" dirty="0" err="1"/>
              <a:t>wordurl</a:t>
            </a:r>
            <a:r>
              <a:rPr lang="en-US" altLang="ko-KR" dirty="0"/>
              <a:t>[</a:t>
            </a:r>
            <a:r>
              <a:rPr lang="en-US" altLang="ko-KR" dirty="0" err="1"/>
              <a:t>i,k</a:t>
            </a:r>
            <a:r>
              <a:rPr lang="en-US" altLang="ko-KR" dirty="0"/>
              <a:t>] &lt;- c(</a:t>
            </a:r>
            <a:r>
              <a:rPr lang="en-US" altLang="ko-KR" dirty="0" err="1"/>
              <a:t>news_url</a:t>
            </a:r>
            <a:r>
              <a:rPr lang="en-US" altLang="ko-KR" dirty="0"/>
              <a:t>[j])}}}        </a:t>
            </a:r>
          </a:p>
          <a:p>
            <a:pPr marL="342900" indent="-34290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doc &lt;- </a:t>
            </a:r>
            <a:r>
              <a:rPr lang="en-US" altLang="ko-KR" dirty="0" err="1"/>
              <a:t>rowSums</a:t>
            </a:r>
            <a:r>
              <a:rPr lang="en-US" altLang="ko-KR" dirty="0"/>
              <a:t>(doc) </a:t>
            </a:r>
          </a:p>
          <a:p>
            <a:r>
              <a:rPr lang="en-US" altLang="ko-KR" dirty="0"/>
              <a:t>doc &lt;- doc[order(</a:t>
            </a:r>
            <a:r>
              <a:rPr lang="en-US" altLang="ko-KR" dirty="0" err="1"/>
              <a:t>doc,decreasing</a:t>
            </a:r>
            <a:r>
              <a:rPr lang="en-US" altLang="ko-KR" dirty="0"/>
              <a:t>=T)] </a:t>
            </a:r>
          </a:p>
          <a:p>
            <a:r>
              <a:rPr lang="en-US" altLang="ko-KR" dirty="0"/>
              <a:t>doc &lt;- </a:t>
            </a:r>
            <a:r>
              <a:rPr lang="en-US" altLang="ko-KR" dirty="0" err="1"/>
              <a:t>as.data.frame</a:t>
            </a:r>
            <a:r>
              <a:rPr lang="en-US" altLang="ko-KR" dirty="0"/>
              <a:t>(doc[1:30])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C1F3A79C-6129-4340-B38B-B65801425C54}"/>
              </a:ext>
            </a:extLst>
          </p:cNvPr>
          <p:cNvSpPr txBox="1"/>
          <p:nvPr/>
        </p:nvSpPr>
        <p:spPr>
          <a:xfrm>
            <a:off x="7651262" y="1095634"/>
            <a:ext cx="410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1400" dirty="0">
                <a:solidFill>
                  <a:srgbClr val="FF0000"/>
                </a:solidFill>
              </a:rPr>
              <a:t>핫 키워드가 있는 기사의 </a:t>
            </a:r>
            <a:r>
              <a:rPr lang="en-US" altLang="ko-KR" sz="1400" dirty="0" err="1">
                <a:solidFill>
                  <a:srgbClr val="FF0000"/>
                </a:solidFill>
              </a:rPr>
              <a:t>url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담을 행렬 생성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9381F756-DF6A-4601-ACE8-AE4671BFC9B3}"/>
              </a:ext>
            </a:extLst>
          </p:cNvPr>
          <p:cNvSpPr/>
          <p:nvPr/>
        </p:nvSpPr>
        <p:spPr>
          <a:xfrm>
            <a:off x="2567778" y="1145148"/>
            <a:ext cx="3958067" cy="320508"/>
          </a:xfrm>
          <a:prstGeom prst="rect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xmlns="" id="{8F649DCF-AC39-4499-B3F6-B4897A02E2E6}"/>
              </a:ext>
            </a:extLst>
          </p:cNvPr>
          <p:cNvCxnSpPr>
            <a:cxnSpLocks/>
          </p:cNvCxnSpPr>
          <p:nvPr/>
        </p:nvCxnSpPr>
        <p:spPr>
          <a:xfrm>
            <a:off x="6525845" y="1287551"/>
            <a:ext cx="101600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74659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2710</TotalTime>
  <Words>1509</Words>
  <Application>Microsoft Office PowerPoint</Application>
  <PresentationFormat>사용자 지정</PresentationFormat>
  <Paragraphs>464</Paragraphs>
  <Slides>21</Slides>
  <Notes>2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2" baseType="lpstr">
      <vt:lpstr>Office 테마</vt:lpstr>
      <vt:lpstr>  4조  오픈아이즈  2018. 5. 9. 정현숙   IT멀티미디어실습실(10221)   임가득, 전준, 위종영, 이행석, 신태영  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THANK YOU!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발표조 : 4조 팀명 : 오픈아이즈 발표일자 : 2018. 3. 28 담당교수 : 정현숙 발표 장소 : IT멀티미디어실습실(10221) 조원 : 임가득, 전준, 위종영, 이행석, 신태영 발표자 : 전준</dc:title>
  <dc:creator>전준</dc:creator>
  <cp:lastModifiedBy>현정민</cp:lastModifiedBy>
  <cp:revision>120</cp:revision>
  <dcterms:created xsi:type="dcterms:W3CDTF">2018-04-02T06:41:44Z</dcterms:created>
  <dcterms:modified xsi:type="dcterms:W3CDTF">2018-05-07T09:08:12Z</dcterms:modified>
</cp:coreProperties>
</file>